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9" r:id="rId3"/>
    <p:sldId id="270" r:id="rId4"/>
    <p:sldId id="258" r:id="rId5"/>
    <p:sldId id="259" r:id="rId6"/>
    <p:sldId id="260" r:id="rId7"/>
    <p:sldId id="266" r:id="rId8"/>
    <p:sldId id="261" r:id="rId9"/>
    <p:sldId id="262" r:id="rId10"/>
    <p:sldId id="268" r:id="rId11"/>
    <p:sldId id="263" r:id="rId12"/>
    <p:sldId id="264" r:id="rId13"/>
    <p:sldId id="267" r:id="rId14"/>
    <p:sldId id="257" r:id="rId15"/>
    <p:sldId id="265"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A9F5"/>
    <a:srgbClr val="8C8984"/>
    <a:srgbClr val="009A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8" autoAdjust="0"/>
    <p:restoredTop sz="94660"/>
  </p:normalViewPr>
  <p:slideViewPr>
    <p:cSldViewPr snapToGrid="0" snapToObjects="1">
      <p:cViewPr varScale="1">
        <p:scale>
          <a:sx n="112" d="100"/>
          <a:sy n="112" d="100"/>
        </p:scale>
        <p:origin x="810"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A025D-B4B8-4427-BCBD-6242BD2C5541}" type="datetimeFigureOut">
              <a:rPr lang="en-US" smtClean="0"/>
              <a:t>4/20/2018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B4F33-8887-4DC1-8F80-5F501E486702}" type="slidenum">
              <a:rPr lang="en-US" smtClean="0"/>
              <a:t>‹#›</a:t>
            </a:fld>
            <a:endParaRPr lang="en-US"/>
          </a:p>
        </p:txBody>
      </p:sp>
    </p:spTree>
    <p:extLst>
      <p:ext uri="{BB962C8B-B14F-4D97-AF65-F5344CB8AC3E}">
        <p14:creationId xmlns:p14="http://schemas.microsoft.com/office/powerpoint/2010/main" val="1998137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B4F33-8887-4DC1-8F80-5F501E486702}" type="slidenum">
              <a:rPr lang="en-US" smtClean="0"/>
              <a:t>1</a:t>
            </a:fld>
            <a:endParaRPr lang="en-US"/>
          </a:p>
        </p:txBody>
      </p:sp>
    </p:spTree>
    <p:extLst>
      <p:ext uri="{BB962C8B-B14F-4D97-AF65-F5344CB8AC3E}">
        <p14:creationId xmlns:p14="http://schemas.microsoft.com/office/powerpoint/2010/main" val="704977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B4F33-8887-4DC1-8F80-5F501E486702}" type="slidenum">
              <a:rPr lang="en-US" smtClean="0"/>
              <a:t>14</a:t>
            </a:fld>
            <a:endParaRPr lang="en-US"/>
          </a:p>
        </p:txBody>
      </p:sp>
    </p:spTree>
    <p:extLst>
      <p:ext uri="{BB962C8B-B14F-4D97-AF65-F5344CB8AC3E}">
        <p14:creationId xmlns:p14="http://schemas.microsoft.com/office/powerpoint/2010/main" val="2318267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userDrawn="1"/>
        </p:nvSpPr>
        <p:spPr>
          <a:xfrm>
            <a:off x="-139700" y="5810250"/>
            <a:ext cx="9455150" cy="927100"/>
          </a:xfrm>
          <a:prstGeom prst="rect">
            <a:avLst/>
          </a:prstGeom>
          <a:solidFill>
            <a:srgbClr val="3FA9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139700" y="148817"/>
            <a:ext cx="9455150" cy="927100"/>
          </a:xfrm>
          <a:prstGeom prst="rect">
            <a:avLst/>
          </a:prstGeom>
          <a:solidFill>
            <a:srgbClr val="009A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da_logo_colo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9135" y="2095654"/>
            <a:ext cx="2092615" cy="2196351"/>
          </a:xfrm>
          <a:prstGeom prst="rect">
            <a:avLst/>
          </a:prstGeom>
        </p:spPr>
      </p:pic>
      <p:sp>
        <p:nvSpPr>
          <p:cNvPr id="9" name="Title 4"/>
          <p:cNvSpPr>
            <a:spLocks noGrp="1"/>
          </p:cNvSpPr>
          <p:nvPr>
            <p:ph type="title" hasCustomPrompt="1"/>
          </p:nvPr>
        </p:nvSpPr>
        <p:spPr>
          <a:xfrm>
            <a:off x="220134" y="2122905"/>
            <a:ext cx="5782733" cy="891228"/>
          </a:xfrm>
        </p:spPr>
        <p:txBody>
          <a:bodyPr/>
          <a:lstStyle>
            <a:lvl1pPr algn="l">
              <a:defRPr baseline="0">
                <a:solidFill>
                  <a:schemeClr val="tx1"/>
                </a:solidFill>
              </a:defRPr>
            </a:lvl1pPr>
          </a:lstStyle>
          <a:p>
            <a:r>
              <a:rPr lang="en-US" dirty="0"/>
              <a:t>Presentation title</a:t>
            </a:r>
          </a:p>
        </p:txBody>
      </p:sp>
      <p:sp>
        <p:nvSpPr>
          <p:cNvPr id="10" name="Text Placeholder 6"/>
          <p:cNvSpPr>
            <a:spLocks noGrp="1"/>
          </p:cNvSpPr>
          <p:nvPr>
            <p:ph type="body" sz="quarter" idx="10" hasCustomPrompt="1"/>
          </p:nvPr>
        </p:nvSpPr>
        <p:spPr>
          <a:xfrm>
            <a:off x="220663" y="3022069"/>
            <a:ext cx="5781675" cy="516998"/>
          </a:xfrm>
        </p:spPr>
        <p:txBody>
          <a:bodyPr/>
          <a:lstStyle>
            <a:lvl1pPr marL="0" indent="0">
              <a:buNone/>
              <a:defRPr b="0" baseline="0"/>
            </a:lvl1pPr>
          </a:lstStyle>
          <a:p>
            <a:pPr lvl="0"/>
            <a:r>
              <a:rPr lang="en-US" b="0" dirty="0"/>
              <a:t>Presenter Name</a:t>
            </a:r>
          </a:p>
        </p:txBody>
      </p:sp>
      <p:sp>
        <p:nvSpPr>
          <p:cNvPr id="13" name="Text Placeholder 6"/>
          <p:cNvSpPr>
            <a:spLocks noGrp="1"/>
          </p:cNvSpPr>
          <p:nvPr>
            <p:ph type="body" sz="quarter" idx="11" hasCustomPrompt="1"/>
          </p:nvPr>
        </p:nvSpPr>
        <p:spPr>
          <a:xfrm>
            <a:off x="220134" y="3556001"/>
            <a:ext cx="5781675" cy="516998"/>
          </a:xfrm>
        </p:spPr>
        <p:txBody>
          <a:bodyPr/>
          <a:lstStyle>
            <a:lvl1pPr marL="0" indent="0">
              <a:buNone/>
              <a:defRPr b="0" baseline="0"/>
            </a:lvl1pPr>
          </a:lstStyle>
          <a:p>
            <a:pPr lvl="0"/>
            <a:r>
              <a:rPr lang="en-US" b="0" dirty="0"/>
              <a:t>Presenter Title</a:t>
            </a:r>
          </a:p>
        </p:txBody>
      </p:sp>
      <p:sp>
        <p:nvSpPr>
          <p:cNvPr id="14" name="Text Placeholder 6"/>
          <p:cNvSpPr>
            <a:spLocks noGrp="1"/>
          </p:cNvSpPr>
          <p:nvPr>
            <p:ph type="body" sz="quarter" idx="12" hasCustomPrompt="1"/>
          </p:nvPr>
        </p:nvSpPr>
        <p:spPr>
          <a:xfrm>
            <a:off x="220133" y="4080935"/>
            <a:ext cx="5781675" cy="516998"/>
          </a:xfrm>
        </p:spPr>
        <p:txBody>
          <a:bodyPr/>
          <a:lstStyle>
            <a:lvl1pPr marL="0" indent="0">
              <a:buNone/>
              <a:defRPr b="0" baseline="0"/>
            </a:lvl1pPr>
          </a:lstStyle>
          <a:p>
            <a:pPr lvl="0"/>
            <a:r>
              <a:rPr lang="en-US" b="0" dirty="0"/>
              <a:t>Date, if applicable</a:t>
            </a:r>
          </a:p>
        </p:txBody>
      </p:sp>
      <p:sp>
        <p:nvSpPr>
          <p:cNvPr id="12" name="Slide Number Placeholder 3"/>
          <p:cNvSpPr>
            <a:spLocks noGrp="1"/>
          </p:cNvSpPr>
          <p:nvPr>
            <p:ph type="sldNum" sz="quarter" idx="4"/>
          </p:nvPr>
        </p:nvSpPr>
        <p:spPr>
          <a:xfrm>
            <a:off x="33868" y="6344182"/>
            <a:ext cx="2057400" cy="365125"/>
          </a:xfrm>
          <a:prstGeom prst="rect">
            <a:avLst/>
          </a:prstGeom>
        </p:spPr>
        <p:txBody>
          <a:bodyPr vert="horz" lIns="91440" tIns="45720" rIns="91440" bIns="45720" rtlCol="0" anchor="ctr"/>
          <a:lstStyle>
            <a:lvl1pPr algn="l">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F5121712-0393-4C57-ADD2-A5C92B8FD3A3}" type="slidenum">
              <a:rPr lang="en-US" smtClean="0"/>
              <a:pPr/>
              <a:t>‹#›</a:t>
            </a:fld>
            <a:endParaRPr lang="en-US" dirty="0"/>
          </a:p>
        </p:txBody>
      </p:sp>
    </p:spTree>
    <p:extLst>
      <p:ext uri="{BB962C8B-B14F-4D97-AF65-F5344CB8AC3E}">
        <p14:creationId xmlns:p14="http://schemas.microsoft.com/office/powerpoint/2010/main" val="3594389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732" y="281252"/>
            <a:ext cx="8288867" cy="641616"/>
          </a:xfrm>
        </p:spPr>
        <p:txBody>
          <a:bodyPr/>
          <a:lstStyle>
            <a:lvl1pPr algn="l">
              <a:defRPr/>
            </a:lvl1pPr>
          </a:lstStyle>
          <a:p>
            <a:r>
              <a:rPr lang="en-US" dirty="0"/>
              <a:t>Click to edit Master title style</a:t>
            </a:r>
          </a:p>
        </p:txBody>
      </p:sp>
      <p:sp>
        <p:nvSpPr>
          <p:cNvPr id="4" name="Content Placeholder 3"/>
          <p:cNvSpPr>
            <a:spLocks noGrp="1"/>
          </p:cNvSpPr>
          <p:nvPr>
            <p:ph sz="quarter" idx="10"/>
          </p:nvPr>
        </p:nvSpPr>
        <p:spPr>
          <a:xfrm>
            <a:off x="449263" y="1277938"/>
            <a:ext cx="8288337"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241300" y="6350745"/>
            <a:ext cx="2057400" cy="365125"/>
          </a:xfrm>
          <a:prstGeom prst="rect">
            <a:avLst/>
          </a:prstGeom>
        </p:spPr>
        <p:txBody>
          <a:bodyPr vert="horz" lIns="91440" tIns="45720" rIns="91440" bIns="45720" rtlCol="0" anchor="ctr"/>
          <a:lstStyle>
            <a:lvl1pPr algn="l">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F5121712-0393-4C57-ADD2-A5C92B8FD3A3}" type="slidenum">
              <a:rPr lang="en-US" smtClean="0"/>
              <a:pPr/>
              <a:t>‹#›</a:t>
            </a:fld>
            <a:endParaRPr lang="en-US" dirty="0"/>
          </a:p>
        </p:txBody>
      </p:sp>
    </p:spTree>
    <p:extLst>
      <p:ext uri="{BB962C8B-B14F-4D97-AF65-F5344CB8AC3E}">
        <p14:creationId xmlns:p14="http://schemas.microsoft.com/office/powerpoint/2010/main" val="56206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800599" y="1379009"/>
            <a:ext cx="3886200" cy="4216400"/>
          </a:xfrm>
        </p:spPr>
        <p:txBody>
          <a:bodyPr/>
          <a:lstStyle>
            <a:lvl1pPr marL="0" indent="0">
              <a:buNone/>
              <a:defRPr baseline="0"/>
            </a:lvl1pPr>
          </a:lstStyle>
          <a:p>
            <a:pPr lvl="0"/>
            <a:endParaRPr lang="en-US" dirty="0"/>
          </a:p>
        </p:txBody>
      </p:sp>
      <p:sp>
        <p:nvSpPr>
          <p:cNvPr id="5" name="Content Placeholder 3"/>
          <p:cNvSpPr>
            <a:spLocks noGrp="1"/>
          </p:cNvSpPr>
          <p:nvPr>
            <p:ph sz="quarter" idx="11"/>
          </p:nvPr>
        </p:nvSpPr>
        <p:spPr>
          <a:xfrm>
            <a:off x="448732" y="1379009"/>
            <a:ext cx="3886200" cy="4216400"/>
          </a:xfrm>
        </p:spPr>
        <p:txBody>
          <a:bodyPr/>
          <a:lstStyle>
            <a:lvl1pPr marL="457200" indent="-457200">
              <a:buFont typeface="Arial" panose="020B0604020202020204" pitchFamily="34" charset="0"/>
              <a:buChar char="•"/>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6" name="Slide Number Placeholder 3"/>
          <p:cNvSpPr>
            <a:spLocks noGrp="1"/>
          </p:cNvSpPr>
          <p:nvPr>
            <p:ph type="sldNum" sz="quarter" idx="4"/>
          </p:nvPr>
        </p:nvSpPr>
        <p:spPr>
          <a:xfrm>
            <a:off x="241300" y="6350745"/>
            <a:ext cx="2057400" cy="365125"/>
          </a:xfrm>
          <a:prstGeom prst="rect">
            <a:avLst/>
          </a:prstGeom>
        </p:spPr>
        <p:txBody>
          <a:bodyPr vert="horz" lIns="91440" tIns="45720" rIns="91440" bIns="45720" rtlCol="0" anchor="ctr"/>
          <a:lstStyle>
            <a:lvl1pPr algn="l">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F5121712-0393-4C57-ADD2-A5C92B8FD3A3}" type="slidenum">
              <a:rPr lang="en-US" smtClean="0"/>
              <a:pPr/>
              <a:t>‹#›</a:t>
            </a:fld>
            <a:endParaRPr lang="en-US" dirty="0"/>
          </a:p>
        </p:txBody>
      </p:sp>
    </p:spTree>
    <p:extLst>
      <p:ext uri="{BB962C8B-B14F-4D97-AF65-F5344CB8AC3E}">
        <p14:creationId xmlns:p14="http://schemas.microsoft.com/office/powerpoint/2010/main" val="1467623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449263" y="1295400"/>
            <a:ext cx="8237537" cy="3894667"/>
          </a:xfrm>
        </p:spPr>
        <p:txBody>
          <a:bodyPr/>
          <a:lstStyle>
            <a:lvl1pPr marL="0" indent="0">
              <a:buNone/>
              <a:defRPr/>
            </a:lvl1pPr>
          </a:lstStyle>
          <a:p>
            <a:endParaRPr lang="en-US" dirty="0"/>
          </a:p>
        </p:txBody>
      </p:sp>
      <p:sp>
        <p:nvSpPr>
          <p:cNvPr id="8" name="Text Placeholder 7"/>
          <p:cNvSpPr>
            <a:spLocks noGrp="1"/>
          </p:cNvSpPr>
          <p:nvPr>
            <p:ph type="body" sz="quarter" idx="11" hasCustomPrompt="1"/>
          </p:nvPr>
        </p:nvSpPr>
        <p:spPr>
          <a:xfrm>
            <a:off x="449263" y="5283201"/>
            <a:ext cx="8237537" cy="439738"/>
          </a:xfrm>
        </p:spPr>
        <p:txBody>
          <a:bodyPr>
            <a:noAutofit/>
          </a:bodyPr>
          <a:lstStyle>
            <a:lvl1pPr marL="0" indent="0">
              <a:buNone/>
              <a:defRPr sz="2000" b="0"/>
            </a:lvl1pPr>
          </a:lstStyle>
          <a:p>
            <a:pPr lvl="0"/>
            <a:r>
              <a:rPr lang="en-US" dirty="0"/>
              <a:t>Caption</a:t>
            </a:r>
          </a:p>
        </p:txBody>
      </p:sp>
      <p:sp>
        <p:nvSpPr>
          <p:cNvPr id="5" name="Slide Number Placeholder 3"/>
          <p:cNvSpPr>
            <a:spLocks noGrp="1"/>
          </p:cNvSpPr>
          <p:nvPr>
            <p:ph type="sldNum" sz="quarter" idx="4"/>
          </p:nvPr>
        </p:nvSpPr>
        <p:spPr>
          <a:xfrm>
            <a:off x="241300" y="6350745"/>
            <a:ext cx="2057400" cy="365125"/>
          </a:xfrm>
          <a:prstGeom prst="rect">
            <a:avLst/>
          </a:prstGeom>
        </p:spPr>
        <p:txBody>
          <a:bodyPr vert="horz" lIns="91440" tIns="45720" rIns="91440" bIns="45720" rtlCol="0" anchor="ctr"/>
          <a:lstStyle>
            <a:lvl1pPr algn="l">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F5121712-0393-4C57-ADD2-A5C92B8FD3A3}" type="slidenum">
              <a:rPr lang="en-US" smtClean="0"/>
              <a:pPr/>
              <a:t>‹#›</a:t>
            </a:fld>
            <a:endParaRPr lang="en-US" dirty="0"/>
          </a:p>
        </p:txBody>
      </p:sp>
    </p:spTree>
    <p:extLst>
      <p:ext uri="{BB962C8B-B14F-4D97-AF65-F5344CB8AC3E}">
        <p14:creationId xmlns:p14="http://schemas.microsoft.com/office/powerpoint/2010/main" val="3026714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139700" y="139700"/>
            <a:ext cx="9455150" cy="927100"/>
          </a:xfrm>
          <a:prstGeom prst="rect">
            <a:avLst/>
          </a:prstGeom>
          <a:solidFill>
            <a:srgbClr val="009A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354667"/>
            <a:ext cx="8229600" cy="43550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139700" y="5810250"/>
            <a:ext cx="9455150" cy="927100"/>
          </a:xfrm>
          <a:prstGeom prst="rect">
            <a:avLst/>
          </a:prstGeom>
          <a:solidFill>
            <a:srgbClr val="3FA9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839" y="5858090"/>
            <a:ext cx="779641" cy="819922"/>
          </a:xfrm>
          <a:prstGeom prst="rect">
            <a:avLst/>
          </a:prstGeom>
        </p:spPr>
      </p:pic>
      <p:sp>
        <p:nvSpPr>
          <p:cNvPr id="18" name="Title 1"/>
          <p:cNvSpPr txBox="1">
            <a:spLocks/>
          </p:cNvSpPr>
          <p:nvPr userDrawn="1"/>
        </p:nvSpPr>
        <p:spPr>
          <a:xfrm>
            <a:off x="241300" y="188873"/>
            <a:ext cx="6718300" cy="87792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b="1" dirty="0">
              <a:solidFill>
                <a:srgbClr val="FFFFFF"/>
              </a:solidFill>
              <a:latin typeface="Verdana"/>
              <a:cs typeface="Verdana"/>
            </a:endParaRPr>
          </a:p>
        </p:txBody>
      </p:sp>
      <p:sp>
        <p:nvSpPr>
          <p:cNvPr id="23" name="TextBox 22"/>
          <p:cNvSpPr txBox="1"/>
          <p:nvPr userDrawn="1"/>
        </p:nvSpPr>
        <p:spPr>
          <a:xfrm>
            <a:off x="234463" y="6063435"/>
            <a:ext cx="2168769" cy="369332"/>
          </a:xfrm>
          <a:prstGeom prst="rect">
            <a:avLst/>
          </a:prstGeom>
          <a:noFill/>
        </p:spPr>
        <p:txBody>
          <a:bodyPr wrap="square" rtlCol="0">
            <a:spAutoFit/>
          </a:bodyPr>
          <a:lstStyle/>
          <a:p>
            <a:r>
              <a:rPr lang="en-US" b="0" dirty="0" err="1">
                <a:solidFill>
                  <a:srgbClr val="FFFFFF"/>
                </a:solidFill>
                <a:latin typeface="Verdana"/>
                <a:cs typeface="Verdana"/>
              </a:rPr>
              <a:t>agri.nv.gov</a:t>
            </a:r>
            <a:endParaRPr lang="en-US" b="0" dirty="0">
              <a:solidFill>
                <a:srgbClr val="FFFFFF"/>
              </a:solidFill>
              <a:latin typeface="Verdana"/>
              <a:cs typeface="Verdana"/>
            </a:endParaRPr>
          </a:p>
        </p:txBody>
      </p:sp>
      <p:sp>
        <p:nvSpPr>
          <p:cNvPr id="2" name="Title Placeholder 1"/>
          <p:cNvSpPr>
            <a:spLocks noGrp="1"/>
          </p:cNvSpPr>
          <p:nvPr>
            <p:ph type="title"/>
          </p:nvPr>
        </p:nvSpPr>
        <p:spPr>
          <a:xfrm>
            <a:off x="448732" y="281251"/>
            <a:ext cx="8238067" cy="658549"/>
          </a:xfrm>
          <a:prstGeom prst="rect">
            <a:avLst/>
          </a:prstGeom>
        </p:spPr>
        <p:txBody>
          <a:bodyPr vert="horz" lIns="91440" tIns="45720" rIns="91440" bIns="45720" rtlCol="0" anchor="ctr">
            <a:normAutofit/>
          </a:bodyPr>
          <a:lstStyle/>
          <a:p>
            <a:r>
              <a:rPr lang="en-US" dirty="0"/>
              <a:t>Click to edit Master title style</a:t>
            </a:r>
          </a:p>
        </p:txBody>
      </p:sp>
      <p:sp>
        <p:nvSpPr>
          <p:cNvPr id="4" name="Slide Number Placeholder 3"/>
          <p:cNvSpPr>
            <a:spLocks noGrp="1"/>
          </p:cNvSpPr>
          <p:nvPr>
            <p:ph type="sldNum" sz="quarter" idx="4"/>
          </p:nvPr>
        </p:nvSpPr>
        <p:spPr>
          <a:xfrm>
            <a:off x="241300" y="6350745"/>
            <a:ext cx="2057400" cy="365125"/>
          </a:xfrm>
          <a:prstGeom prst="rect">
            <a:avLst/>
          </a:prstGeom>
        </p:spPr>
        <p:txBody>
          <a:bodyPr vert="horz" lIns="91440" tIns="45720" rIns="91440" bIns="45720" rtlCol="0" anchor="ctr"/>
          <a:lstStyle>
            <a:lvl1pPr algn="l">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F5121712-0393-4C57-ADD2-A5C92B8FD3A3}" type="slidenum">
              <a:rPr lang="en-US" smtClean="0"/>
              <a:pPr/>
              <a:t>‹#›</a:t>
            </a:fld>
            <a:endParaRPr lang="en-US" dirty="0"/>
          </a:p>
        </p:txBody>
      </p:sp>
    </p:spTree>
    <p:extLst>
      <p:ext uri="{BB962C8B-B14F-4D97-AF65-F5344CB8AC3E}">
        <p14:creationId xmlns:p14="http://schemas.microsoft.com/office/powerpoint/2010/main" val="2426643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lvl1pPr algn="l" defTabSz="457200" rtl="0" eaLnBrk="1" latinLnBrk="0" hangingPunct="1">
        <a:spcBef>
          <a:spcPct val="0"/>
        </a:spcBef>
        <a:buNone/>
        <a:defRPr sz="44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457200" rtl="0" eaLnBrk="1" latinLnBrk="0" hangingPunct="1">
        <a:spcBef>
          <a:spcPct val="20000"/>
        </a:spcBef>
        <a:buFont typeface="Arial"/>
        <a:buChar char="•"/>
        <a:defRPr sz="3200" b="1"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dug.org/" TargetMode="Externa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hyperlink" Target="http://www.dug.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www.dug.org/" TargetMode="External"/><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dug.org/"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hyperlink" Target="http://www.dug.org/"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1855"/>
            <a:ext cx="9144000" cy="891228"/>
          </a:xfrm>
        </p:spPr>
        <p:txBody>
          <a:bodyPr>
            <a:noAutofit/>
          </a:bodyPr>
          <a:lstStyle/>
          <a:p>
            <a:r>
              <a:rPr lang="en-US" sz="3200" dirty="0">
                <a:latin typeface="Times New Roman" panose="02020603050405020304" pitchFamily="18" charset="0"/>
                <a:cs typeface="Times New Roman" panose="02020603050405020304" pitchFamily="18" charset="0"/>
              </a:rPr>
              <a:t>Nevada School Garden Conference</a:t>
            </a:r>
          </a:p>
        </p:txBody>
      </p:sp>
      <p:sp>
        <p:nvSpPr>
          <p:cNvPr id="3" name="Text Placeholder 2"/>
          <p:cNvSpPr>
            <a:spLocks noGrp="1"/>
          </p:cNvSpPr>
          <p:nvPr>
            <p:ph type="body" sz="quarter" idx="10"/>
          </p:nvPr>
        </p:nvSpPr>
        <p:spPr>
          <a:xfrm>
            <a:off x="119596" y="3955680"/>
            <a:ext cx="5781675" cy="516998"/>
          </a:xfrm>
        </p:spPr>
        <p:txBody>
          <a:bodyPr>
            <a:noAutofit/>
          </a:bodyPr>
          <a:lstStyle/>
          <a:p>
            <a:r>
              <a:rPr lang="en-US" dirty="0"/>
              <a:t>Ashley Jeppson &amp; </a:t>
            </a:r>
          </a:p>
          <a:p>
            <a:r>
              <a:rPr lang="en-US" dirty="0"/>
              <a:t>Adriana Marín</a:t>
            </a:r>
          </a:p>
        </p:txBody>
      </p:sp>
      <p:sp>
        <p:nvSpPr>
          <p:cNvPr id="4" name="Text Placeholder 3"/>
          <p:cNvSpPr>
            <a:spLocks noGrp="1"/>
          </p:cNvSpPr>
          <p:nvPr>
            <p:ph type="body" sz="quarter" idx="11"/>
          </p:nvPr>
        </p:nvSpPr>
        <p:spPr>
          <a:xfrm>
            <a:off x="119596" y="5216541"/>
            <a:ext cx="5781675" cy="516998"/>
          </a:xfrm>
        </p:spPr>
        <p:txBody>
          <a:bodyPr>
            <a:normAutofit fontScale="92500" lnSpcReduction="10000"/>
          </a:bodyPr>
          <a:lstStyle/>
          <a:p>
            <a:r>
              <a:rPr lang="en-US" dirty="0"/>
              <a:t>NDA Agriculturists</a:t>
            </a:r>
          </a:p>
        </p:txBody>
      </p:sp>
      <p:sp>
        <p:nvSpPr>
          <p:cNvPr id="5" name="Text Placeholder 4"/>
          <p:cNvSpPr>
            <a:spLocks noGrp="1"/>
          </p:cNvSpPr>
          <p:nvPr>
            <p:ph type="body" sz="quarter" idx="12"/>
          </p:nvPr>
        </p:nvSpPr>
        <p:spPr>
          <a:xfrm>
            <a:off x="161767" y="6004465"/>
            <a:ext cx="5781675" cy="516998"/>
          </a:xfrm>
        </p:spPr>
        <p:txBody>
          <a:bodyPr>
            <a:normAutofit fontScale="92500" lnSpcReduction="10000"/>
          </a:bodyPr>
          <a:lstStyle/>
          <a:p>
            <a:r>
              <a:rPr lang="en-US" dirty="0"/>
              <a:t>April 14, 2018</a:t>
            </a:r>
          </a:p>
        </p:txBody>
      </p:sp>
      <p:pic>
        <p:nvPicPr>
          <p:cNvPr id="6" name="Picture 5">
            <a:extLst>
              <a:ext uri="{FF2B5EF4-FFF2-40B4-BE49-F238E27FC236}">
                <a16:creationId xmlns:a16="http://schemas.microsoft.com/office/drawing/2014/main" xmlns="" id="{051592B5-5F4B-4271-ACF0-0D82F5E6FD8A}"/>
              </a:ext>
            </a:extLst>
          </p:cNvPr>
          <p:cNvPicPr>
            <a:picLocks noChangeAspect="1"/>
          </p:cNvPicPr>
          <p:nvPr/>
        </p:nvPicPr>
        <p:blipFill>
          <a:blip r:embed="rId3"/>
          <a:stretch>
            <a:fillRect/>
          </a:stretch>
        </p:blipFill>
        <p:spPr>
          <a:xfrm>
            <a:off x="211088" y="1250985"/>
            <a:ext cx="3762482" cy="2504384"/>
          </a:xfrm>
          <a:prstGeom prst="rect">
            <a:avLst/>
          </a:prstGeom>
          <a:scene3d>
            <a:camera prst="orthographicFront"/>
            <a:lightRig rig="threePt" dir="t"/>
          </a:scene3d>
          <a:sp3d>
            <a:bevelT prst="slope"/>
          </a:sp3d>
        </p:spPr>
      </p:pic>
    </p:spTree>
    <p:extLst>
      <p:ext uri="{BB962C8B-B14F-4D97-AF65-F5344CB8AC3E}">
        <p14:creationId xmlns:p14="http://schemas.microsoft.com/office/powerpoint/2010/main" val="2298674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5CFE9B-9F98-4A79-84D4-A00B4B6104AE}"/>
              </a:ext>
            </a:extLst>
          </p:cNvPr>
          <p:cNvSpPr>
            <a:spLocks noGrp="1"/>
          </p:cNvSpPr>
          <p:nvPr>
            <p:ph type="title"/>
          </p:nvPr>
        </p:nvSpPr>
        <p:spPr/>
        <p:txBody>
          <a:bodyPr>
            <a:normAutofit fontScale="90000"/>
          </a:bodyPr>
          <a:lstStyle/>
          <a:p>
            <a:r>
              <a:rPr lang="en-US" dirty="0"/>
              <a:t>Social and Emotional Health</a:t>
            </a:r>
          </a:p>
        </p:txBody>
      </p:sp>
      <p:sp>
        <p:nvSpPr>
          <p:cNvPr id="5" name="Rectangle 4">
            <a:extLst>
              <a:ext uri="{FF2B5EF4-FFF2-40B4-BE49-F238E27FC236}">
                <a16:creationId xmlns:a16="http://schemas.microsoft.com/office/drawing/2014/main" xmlns="" id="{BBBB386E-7B9D-4EAC-9398-1EB1D5729528}"/>
              </a:ext>
            </a:extLst>
          </p:cNvPr>
          <p:cNvSpPr/>
          <p:nvPr/>
        </p:nvSpPr>
        <p:spPr>
          <a:xfrm>
            <a:off x="303314" y="1289953"/>
            <a:ext cx="4750420" cy="4278094"/>
          </a:xfrm>
          <a:prstGeom prst="rect">
            <a:avLst/>
          </a:prstGeom>
        </p:spPr>
        <p:txBody>
          <a:bodyPr wrap="square">
            <a:spAutoFit/>
          </a:bodyPr>
          <a:lstStyle/>
          <a:p>
            <a:pPr marL="342900" lvl="0" indent="-342900">
              <a:spcBef>
                <a:spcPct val="20000"/>
              </a:spcBef>
              <a:buFont typeface="Arial" panose="020B0604020202020204" pitchFamily="34" charset="0"/>
              <a:buChar char="•"/>
            </a:pPr>
            <a:r>
              <a:rPr lang="en-US" sz="2000" dirty="0">
                <a:solidFill>
                  <a:srgbClr val="3FA9F5"/>
                </a:solidFill>
                <a:latin typeface="Verdana"/>
                <a:cs typeface="Verdana"/>
              </a:rPr>
              <a:t>Decision making </a:t>
            </a:r>
            <a:r>
              <a:rPr lang="en-US" sz="2000" dirty="0">
                <a:solidFill>
                  <a:prstClr val="black"/>
                </a:solidFill>
                <a:latin typeface="Verdana"/>
                <a:cs typeface="Verdana"/>
              </a:rPr>
              <a:t>and problem-solving skills</a:t>
            </a:r>
          </a:p>
          <a:p>
            <a:pPr marL="342900" lvl="0" indent="-342900">
              <a:spcBef>
                <a:spcPct val="20000"/>
              </a:spcBef>
              <a:buFont typeface="Arial" panose="020B0604020202020204" pitchFamily="34" charset="0"/>
              <a:buChar char="•"/>
            </a:pPr>
            <a:r>
              <a:rPr lang="en-US" sz="2000" dirty="0">
                <a:solidFill>
                  <a:srgbClr val="3FA9F5"/>
                </a:solidFill>
                <a:latin typeface="Verdana"/>
                <a:cs typeface="Verdana"/>
              </a:rPr>
              <a:t>Nature</a:t>
            </a:r>
            <a:r>
              <a:rPr lang="en-US" sz="2000" dirty="0">
                <a:solidFill>
                  <a:prstClr val="black"/>
                </a:solidFill>
                <a:latin typeface="Verdana"/>
                <a:cs typeface="Verdana"/>
              </a:rPr>
              <a:t> on a personal level: responsibility, empathy</a:t>
            </a:r>
          </a:p>
          <a:p>
            <a:pPr marL="342900" lvl="0" indent="-342900">
              <a:spcBef>
                <a:spcPct val="20000"/>
              </a:spcBef>
              <a:buFont typeface="Arial" panose="020B0604020202020204" pitchFamily="34" charset="0"/>
              <a:buChar char="•"/>
            </a:pPr>
            <a:r>
              <a:rPr lang="en-US" sz="2000" dirty="0">
                <a:solidFill>
                  <a:prstClr val="black"/>
                </a:solidFill>
                <a:latin typeface="Verdana"/>
                <a:cs typeface="Verdana"/>
              </a:rPr>
              <a:t>Increased learning and comprehension in </a:t>
            </a:r>
            <a:r>
              <a:rPr lang="en-US" sz="2000" dirty="0">
                <a:solidFill>
                  <a:srgbClr val="3FA9F5"/>
                </a:solidFill>
                <a:latin typeface="Verdana"/>
                <a:cs typeface="Verdana"/>
              </a:rPr>
              <a:t>underachieving</a:t>
            </a:r>
            <a:r>
              <a:rPr lang="en-US" sz="2000" dirty="0">
                <a:solidFill>
                  <a:prstClr val="black"/>
                </a:solidFill>
                <a:latin typeface="Verdana"/>
                <a:cs typeface="Verdana"/>
              </a:rPr>
              <a:t> elementary students</a:t>
            </a:r>
          </a:p>
          <a:p>
            <a:pPr marL="342900" lvl="0" indent="-342900">
              <a:spcBef>
                <a:spcPct val="20000"/>
              </a:spcBef>
              <a:buFont typeface="Arial" panose="020B0604020202020204" pitchFamily="34" charset="0"/>
              <a:buChar char="•"/>
            </a:pPr>
            <a:r>
              <a:rPr lang="en-US" sz="2000" dirty="0">
                <a:solidFill>
                  <a:srgbClr val="3FA9F5"/>
                </a:solidFill>
                <a:latin typeface="Verdana"/>
                <a:cs typeface="Verdana"/>
              </a:rPr>
              <a:t>Disabled children </a:t>
            </a:r>
            <a:r>
              <a:rPr lang="en-US" sz="2000" dirty="0">
                <a:solidFill>
                  <a:prstClr val="black"/>
                </a:solidFill>
                <a:latin typeface="Verdana"/>
                <a:cs typeface="Verdana"/>
              </a:rPr>
              <a:t>reported feeling successful in proportion to the success of others (DeMarco, </a:t>
            </a:r>
            <a:r>
              <a:rPr lang="en-US" sz="2000" dirty="0" err="1">
                <a:solidFill>
                  <a:prstClr val="black"/>
                </a:solidFill>
                <a:latin typeface="Verdana"/>
                <a:cs typeface="Verdana"/>
              </a:rPr>
              <a:t>Relf</a:t>
            </a:r>
            <a:r>
              <a:rPr lang="en-US" sz="2000" dirty="0">
                <a:solidFill>
                  <a:prstClr val="black"/>
                </a:solidFill>
                <a:latin typeface="Verdana"/>
                <a:cs typeface="Verdana"/>
              </a:rPr>
              <a:t>, and McDaniel 1999)</a:t>
            </a:r>
          </a:p>
        </p:txBody>
      </p:sp>
      <p:pic>
        <p:nvPicPr>
          <p:cNvPr id="6" name="Picture 5">
            <a:extLst>
              <a:ext uri="{FF2B5EF4-FFF2-40B4-BE49-F238E27FC236}">
                <a16:creationId xmlns:a16="http://schemas.microsoft.com/office/drawing/2014/main" xmlns="" id="{A6730526-DE62-44A0-B2B8-85C2DB701373}"/>
              </a:ext>
            </a:extLst>
          </p:cNvPr>
          <p:cNvPicPr>
            <a:picLocks noChangeAspect="1"/>
          </p:cNvPicPr>
          <p:nvPr/>
        </p:nvPicPr>
        <p:blipFill>
          <a:blip r:embed="rId2"/>
          <a:stretch>
            <a:fillRect/>
          </a:stretch>
        </p:blipFill>
        <p:spPr>
          <a:xfrm>
            <a:off x="5378042" y="889222"/>
            <a:ext cx="2904220" cy="2904220"/>
          </a:xfrm>
          <a:prstGeom prst="rect">
            <a:avLst/>
          </a:prstGeom>
          <a:scene3d>
            <a:camera prst="orthographicFront"/>
            <a:lightRig rig="threePt" dir="t"/>
          </a:scene3d>
          <a:sp3d>
            <a:bevelT w="101600" prst="riblet"/>
          </a:sp3d>
        </p:spPr>
      </p:pic>
      <p:pic>
        <p:nvPicPr>
          <p:cNvPr id="7" name="Picture 6">
            <a:extLst>
              <a:ext uri="{FF2B5EF4-FFF2-40B4-BE49-F238E27FC236}">
                <a16:creationId xmlns:a16="http://schemas.microsoft.com/office/drawing/2014/main" xmlns="" id="{07EFAAB3-C52B-432B-81F0-CFDB42EB72A8}"/>
              </a:ext>
            </a:extLst>
          </p:cNvPr>
          <p:cNvPicPr>
            <a:picLocks noChangeAspect="1"/>
          </p:cNvPicPr>
          <p:nvPr/>
        </p:nvPicPr>
        <p:blipFill>
          <a:blip r:embed="rId3"/>
          <a:stretch>
            <a:fillRect/>
          </a:stretch>
        </p:blipFill>
        <p:spPr>
          <a:xfrm>
            <a:off x="2043993" y="5212595"/>
            <a:ext cx="2217268" cy="1469732"/>
          </a:xfrm>
          <a:prstGeom prst="rect">
            <a:avLst/>
          </a:prstGeom>
          <a:scene3d>
            <a:camera prst="orthographicFront"/>
            <a:lightRig rig="threePt" dir="t"/>
          </a:scene3d>
          <a:sp3d>
            <a:bevelT w="101600" prst="riblet"/>
          </a:sp3d>
        </p:spPr>
      </p:pic>
      <p:pic>
        <p:nvPicPr>
          <p:cNvPr id="4100" name="Picture 4" descr="Image result for disabled children in the garden raised beds">
            <a:extLst>
              <a:ext uri="{FF2B5EF4-FFF2-40B4-BE49-F238E27FC236}">
                <a16:creationId xmlns:a16="http://schemas.microsoft.com/office/drawing/2014/main" xmlns="" id="{69C5986D-FD19-478A-9C89-9216790F7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202" y="3574685"/>
            <a:ext cx="3459209" cy="2310944"/>
          </a:xfrm>
          <a:prstGeom prst="rect">
            <a:avLst/>
          </a:prstGeom>
          <a:noFill/>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31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D2EFA-208F-46DA-AB9F-3E37B20097DF}"/>
              </a:ext>
            </a:extLst>
          </p:cNvPr>
          <p:cNvSpPr>
            <a:spLocks noGrp="1"/>
          </p:cNvSpPr>
          <p:nvPr>
            <p:ph type="title"/>
          </p:nvPr>
        </p:nvSpPr>
        <p:spPr/>
        <p:txBody>
          <a:bodyPr>
            <a:normAutofit/>
          </a:bodyPr>
          <a:lstStyle/>
          <a:p>
            <a:r>
              <a:rPr lang="en-US" sz="3200" dirty="0"/>
              <a:t>School and Community Benefits</a:t>
            </a:r>
          </a:p>
        </p:txBody>
      </p:sp>
      <p:sp>
        <p:nvSpPr>
          <p:cNvPr id="4" name="Text Placeholder 3">
            <a:extLst>
              <a:ext uri="{FF2B5EF4-FFF2-40B4-BE49-F238E27FC236}">
                <a16:creationId xmlns:a16="http://schemas.microsoft.com/office/drawing/2014/main" xmlns="" id="{56D07501-3FA5-4D00-B8E2-19DF75454CE7}"/>
              </a:ext>
            </a:extLst>
          </p:cNvPr>
          <p:cNvSpPr>
            <a:spLocks noGrp="1"/>
          </p:cNvSpPr>
          <p:nvPr>
            <p:ph type="body" sz="quarter" idx="11"/>
          </p:nvPr>
        </p:nvSpPr>
        <p:spPr>
          <a:xfrm>
            <a:off x="119238" y="1151467"/>
            <a:ext cx="4687055" cy="439738"/>
          </a:xfrm>
        </p:spPr>
        <p:txBody>
          <a:bodyPr/>
          <a:lstStyle/>
          <a:p>
            <a:pPr marL="342900" indent="-342900">
              <a:buFont typeface="Arial" panose="020B0604020202020204" pitchFamily="34" charset="0"/>
              <a:buChar char="•"/>
            </a:pPr>
            <a:r>
              <a:rPr lang="en-US" dirty="0">
                <a:solidFill>
                  <a:srgbClr val="3FA9F5"/>
                </a:solidFill>
              </a:rPr>
              <a:t>Teachers </a:t>
            </a:r>
            <a:r>
              <a:rPr lang="en-US" dirty="0"/>
              <a:t>have higher workplace morale and increased satisfaction. </a:t>
            </a:r>
          </a:p>
          <a:p>
            <a:pPr marL="342900" indent="-342900">
              <a:buFont typeface="Arial" panose="020B0604020202020204" pitchFamily="34" charset="0"/>
              <a:buChar char="•"/>
            </a:pPr>
            <a:r>
              <a:rPr lang="en-US" dirty="0"/>
              <a:t>Students share what they learn with </a:t>
            </a:r>
            <a:r>
              <a:rPr lang="en-US" dirty="0">
                <a:solidFill>
                  <a:srgbClr val="3FA9F5"/>
                </a:solidFill>
              </a:rPr>
              <a:t>family and friends.</a:t>
            </a:r>
          </a:p>
          <a:p>
            <a:pPr marL="342900" indent="-342900">
              <a:buFont typeface="Arial" panose="020B0604020202020204" pitchFamily="34" charset="0"/>
              <a:buChar char="•"/>
            </a:pPr>
            <a:r>
              <a:rPr lang="en-US" dirty="0"/>
              <a:t>Community gardens can increase </a:t>
            </a:r>
            <a:r>
              <a:rPr lang="en-US" dirty="0">
                <a:solidFill>
                  <a:srgbClr val="3FA9F5"/>
                </a:solidFill>
              </a:rPr>
              <a:t>home prices </a:t>
            </a:r>
            <a:r>
              <a:rPr lang="en-US" dirty="0"/>
              <a:t>for residences near the garden.</a:t>
            </a:r>
          </a:p>
          <a:p>
            <a:pPr marL="342900" indent="-342900">
              <a:buFont typeface="Arial" panose="020B0604020202020204" pitchFamily="34" charset="0"/>
              <a:buChar char="•"/>
            </a:pPr>
            <a:r>
              <a:rPr lang="en-US" dirty="0"/>
              <a:t>Community gardens can lead to </a:t>
            </a:r>
            <a:r>
              <a:rPr lang="en-US" dirty="0">
                <a:solidFill>
                  <a:srgbClr val="3FA9F5"/>
                </a:solidFill>
              </a:rPr>
              <a:t>reduction </a:t>
            </a:r>
            <a:r>
              <a:rPr lang="en-US" dirty="0"/>
              <a:t>in violent and non-violent </a:t>
            </a:r>
            <a:r>
              <a:rPr lang="en-US" dirty="0">
                <a:solidFill>
                  <a:srgbClr val="3FA9F5"/>
                </a:solidFill>
              </a:rPr>
              <a:t>crime</a:t>
            </a:r>
            <a:r>
              <a:rPr lang="en-US" dirty="0">
                <a:solidFill>
                  <a:srgbClr val="FF0000"/>
                </a:solidFill>
              </a:rPr>
              <a:t> </a:t>
            </a:r>
            <a:r>
              <a:rPr lang="en-US" dirty="0"/>
              <a:t>in the neighborhood.</a:t>
            </a:r>
          </a:p>
          <a:p>
            <a:pPr marL="342900" indent="-342900">
              <a:buFont typeface="Arial" panose="020B0604020202020204" pitchFamily="34" charset="0"/>
              <a:buChar char="•"/>
            </a:pPr>
            <a:r>
              <a:rPr lang="en-US" dirty="0"/>
              <a:t>Increased feeling of </a:t>
            </a:r>
            <a:r>
              <a:rPr lang="en-US" dirty="0">
                <a:solidFill>
                  <a:srgbClr val="3FA9F5"/>
                </a:solidFill>
              </a:rPr>
              <a:t>safety</a:t>
            </a:r>
            <a:r>
              <a:rPr lang="en-US" dirty="0"/>
              <a:t>.</a:t>
            </a:r>
          </a:p>
          <a:p>
            <a:r>
              <a:rPr lang="en-US" dirty="0">
                <a:hlinkClick r:id="rId2"/>
              </a:rPr>
              <a:t>www.dug.org</a:t>
            </a:r>
            <a:endParaRPr lang="en-US" dirty="0"/>
          </a:p>
          <a:p>
            <a:endParaRPr lang="en-US" dirty="0"/>
          </a:p>
        </p:txBody>
      </p:sp>
      <p:pic>
        <p:nvPicPr>
          <p:cNvPr id="5122" name="Picture 2" descr="Image result for teachers gardening">
            <a:extLst>
              <a:ext uri="{FF2B5EF4-FFF2-40B4-BE49-F238E27FC236}">
                <a16:creationId xmlns:a16="http://schemas.microsoft.com/office/drawing/2014/main" xmlns="" id="{F743AC27-1912-43C3-9D1A-3760D0FEA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469" y="939800"/>
            <a:ext cx="2827293" cy="2122355"/>
          </a:xfrm>
          <a:prstGeom prst="rect">
            <a:avLst/>
          </a:prstGeom>
          <a:noFill/>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pic>
        <p:nvPicPr>
          <p:cNvPr id="5124" name="Picture 4" descr="Image result for students share garden with family">
            <a:extLst>
              <a:ext uri="{FF2B5EF4-FFF2-40B4-BE49-F238E27FC236}">
                <a16:creationId xmlns:a16="http://schemas.microsoft.com/office/drawing/2014/main" xmlns="" id="{091D73B7-6363-4F25-8E28-E000794EB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962" y="2813585"/>
            <a:ext cx="2684532" cy="1622739"/>
          </a:xfrm>
          <a:prstGeom prst="rect">
            <a:avLst/>
          </a:prstGeom>
          <a:noFill/>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7B5BB335-C7B3-43CE-8E13-D0E3C6A9E355}"/>
              </a:ext>
            </a:extLst>
          </p:cNvPr>
          <p:cNvPicPr>
            <a:picLocks noChangeAspect="1"/>
          </p:cNvPicPr>
          <p:nvPr/>
        </p:nvPicPr>
        <p:blipFill>
          <a:blip r:embed="rId5"/>
          <a:stretch>
            <a:fillRect/>
          </a:stretch>
        </p:blipFill>
        <p:spPr>
          <a:xfrm>
            <a:off x="6710088" y="3961389"/>
            <a:ext cx="2433912" cy="1825434"/>
          </a:xfrm>
          <a:prstGeom prst="rect">
            <a:avLst/>
          </a:prstGeom>
          <a:scene3d>
            <a:camera prst="orthographicFront"/>
            <a:lightRig rig="threePt" dir="t"/>
          </a:scene3d>
          <a:sp3d>
            <a:bevelT w="101600" prst="riblet"/>
          </a:sp3d>
        </p:spPr>
      </p:pic>
      <p:pic>
        <p:nvPicPr>
          <p:cNvPr id="8" name="Picture 7">
            <a:extLst>
              <a:ext uri="{FF2B5EF4-FFF2-40B4-BE49-F238E27FC236}">
                <a16:creationId xmlns:a16="http://schemas.microsoft.com/office/drawing/2014/main" xmlns="" id="{D66AEA84-FB25-4026-A56F-2F6E5FD39F80}"/>
              </a:ext>
            </a:extLst>
          </p:cNvPr>
          <p:cNvPicPr>
            <a:picLocks noChangeAspect="1"/>
          </p:cNvPicPr>
          <p:nvPr/>
        </p:nvPicPr>
        <p:blipFill>
          <a:blip r:embed="rId6"/>
          <a:stretch>
            <a:fillRect/>
          </a:stretch>
        </p:blipFill>
        <p:spPr>
          <a:xfrm>
            <a:off x="4437952" y="4641577"/>
            <a:ext cx="1917069" cy="1980971"/>
          </a:xfrm>
          <a:prstGeom prst="rect">
            <a:avLst/>
          </a:prstGeom>
          <a:scene3d>
            <a:camera prst="orthographicFront"/>
            <a:lightRig rig="threePt" dir="t"/>
          </a:scene3d>
          <a:sp3d>
            <a:bevelT w="101600" prst="riblet"/>
          </a:sp3d>
        </p:spPr>
      </p:pic>
    </p:spTree>
    <p:extLst>
      <p:ext uri="{BB962C8B-B14F-4D97-AF65-F5344CB8AC3E}">
        <p14:creationId xmlns:p14="http://schemas.microsoft.com/office/powerpoint/2010/main" val="1556439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98BC887-4916-4227-9F48-3B078D238F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477006" cy="6858000"/>
          </a:xfrm>
          <a:prstGeom prst="rect">
            <a:avLst/>
          </a:prstGeom>
          <a:solidFill>
            <a:srgbClr val="406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xmlns="" id="{1AD6DCFA-0E71-4650-A5E4-3C20E73EB6C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3474" y="484632"/>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478C6CFE-F9D6-4042-898C-901EE4B8B9E8}"/>
              </a:ext>
            </a:extLst>
          </p:cNvPr>
          <p:cNvPicPr>
            <a:picLocks noChangeAspect="1"/>
          </p:cNvPicPr>
          <p:nvPr/>
        </p:nvPicPr>
        <p:blipFill rotWithShape="1">
          <a:blip r:embed="rId2"/>
          <a:srcRect l="19457" r="19449" b="5"/>
          <a:stretch/>
        </p:blipFill>
        <p:spPr>
          <a:xfrm>
            <a:off x="603503" y="803049"/>
            <a:ext cx="2269998" cy="2470743"/>
          </a:xfrm>
          <a:prstGeom prst="rect">
            <a:avLst/>
          </a:prstGeom>
          <a:effectLst/>
          <a:scene3d>
            <a:camera prst="orthographicFront"/>
            <a:lightRig rig="threePt" dir="t"/>
          </a:scene3d>
          <a:sp3d>
            <a:bevelT w="101600" prst="riblet"/>
          </a:sp3d>
        </p:spPr>
      </p:pic>
      <p:pic>
        <p:nvPicPr>
          <p:cNvPr id="5" name="Picture 4">
            <a:extLst>
              <a:ext uri="{FF2B5EF4-FFF2-40B4-BE49-F238E27FC236}">
                <a16:creationId xmlns:a16="http://schemas.microsoft.com/office/drawing/2014/main" xmlns="" id="{F9E32A14-FF34-40C9-8800-EC3EB36F9F88}"/>
              </a:ext>
            </a:extLst>
          </p:cNvPr>
          <p:cNvPicPr>
            <a:picLocks noChangeAspect="1"/>
          </p:cNvPicPr>
          <p:nvPr/>
        </p:nvPicPr>
        <p:blipFill rotWithShape="1">
          <a:blip r:embed="rId3"/>
          <a:srcRect l="7161" r="23019"/>
          <a:stretch/>
        </p:blipFill>
        <p:spPr>
          <a:xfrm>
            <a:off x="603504" y="3461344"/>
            <a:ext cx="2269997" cy="2438400"/>
          </a:xfrm>
          <a:prstGeom prst="rect">
            <a:avLst/>
          </a:prstGeom>
          <a:scene3d>
            <a:camera prst="orthographicFront"/>
            <a:lightRig rig="threePt" dir="t"/>
          </a:scene3d>
          <a:sp3d>
            <a:bevelT w="101600" prst="riblet"/>
          </a:sp3d>
        </p:spPr>
      </p:pic>
      <p:sp>
        <p:nvSpPr>
          <p:cNvPr id="2" name="Title 1">
            <a:extLst>
              <a:ext uri="{FF2B5EF4-FFF2-40B4-BE49-F238E27FC236}">
                <a16:creationId xmlns:a16="http://schemas.microsoft.com/office/drawing/2014/main" xmlns="" id="{2BB2B60C-25E3-43ED-9D37-AF8F140F688D}"/>
              </a:ext>
            </a:extLst>
          </p:cNvPr>
          <p:cNvSpPr>
            <a:spLocks noGrp="1"/>
          </p:cNvSpPr>
          <p:nvPr>
            <p:ph type="title"/>
          </p:nvPr>
        </p:nvSpPr>
        <p:spPr>
          <a:xfrm>
            <a:off x="3353562" y="-35253"/>
            <a:ext cx="5949388" cy="1676603"/>
          </a:xfrm>
        </p:spPr>
        <p:txBody>
          <a:bodyPr vert="horz" lIns="91440" tIns="45720" rIns="91440" bIns="45720" rtlCol="0" anchor="ctr">
            <a:normAutofit/>
          </a:bodyPr>
          <a:lstStyle/>
          <a:p>
            <a:pPr defTabSz="914400">
              <a:lnSpc>
                <a:spcPct val="90000"/>
              </a:lnSpc>
            </a:pPr>
            <a:r>
              <a:rPr lang="en-US" sz="2800" kern="1200" dirty="0">
                <a:latin typeface="+mj-lt"/>
                <a:ea typeface="+mj-ea"/>
                <a:cs typeface="+mj-cs"/>
              </a:rPr>
              <a:t>More school and community benefits!</a:t>
            </a:r>
          </a:p>
        </p:txBody>
      </p:sp>
      <p:sp>
        <p:nvSpPr>
          <p:cNvPr id="4" name="Text Placeholder 3">
            <a:extLst>
              <a:ext uri="{FF2B5EF4-FFF2-40B4-BE49-F238E27FC236}">
                <a16:creationId xmlns:a16="http://schemas.microsoft.com/office/drawing/2014/main" xmlns="" id="{138E803F-EEFC-45CD-8697-900FBA754065}"/>
              </a:ext>
            </a:extLst>
          </p:cNvPr>
          <p:cNvSpPr>
            <a:spLocks noGrp="1"/>
          </p:cNvSpPr>
          <p:nvPr>
            <p:ph type="body" sz="quarter" idx="11"/>
          </p:nvPr>
        </p:nvSpPr>
        <p:spPr>
          <a:xfrm>
            <a:off x="3723360" y="1292507"/>
            <a:ext cx="4817136" cy="4607237"/>
          </a:xfrm>
        </p:spPr>
        <p:txBody>
          <a:bodyPr vert="horz" lIns="91440" tIns="45720" rIns="91440" bIns="45720" rtlCol="0">
            <a:normAutofit fontScale="92500" lnSpcReduction="10000"/>
          </a:bodyPr>
          <a:lstStyle/>
          <a:p>
            <a:pPr lvl="0" indent="-228600" defTabSz="914400">
              <a:lnSpc>
                <a:spcPct val="90000"/>
              </a:lnSpc>
              <a:buFont typeface="Arial" panose="020B0604020202020204" pitchFamily="34" charset="0"/>
              <a:buChar char="•"/>
            </a:pPr>
            <a:r>
              <a:rPr lang="en-US" dirty="0">
                <a:latin typeface="+mn-lt"/>
                <a:cs typeface="+mn-cs"/>
              </a:rPr>
              <a:t>In Denver study:</a:t>
            </a:r>
          </a:p>
          <a:p>
            <a:pPr lvl="0" indent="-228600" defTabSz="914400">
              <a:lnSpc>
                <a:spcPct val="90000"/>
              </a:lnSpc>
              <a:buFont typeface="Arial" panose="020B0604020202020204" pitchFamily="34" charset="0"/>
              <a:buChar char="•"/>
            </a:pPr>
            <a:endParaRPr lang="en-US" dirty="0">
              <a:latin typeface="+mn-lt"/>
              <a:cs typeface="+mn-cs"/>
            </a:endParaRPr>
          </a:p>
          <a:p>
            <a:pPr marL="342900" lvl="0" indent="-228600" defTabSz="914400">
              <a:lnSpc>
                <a:spcPct val="90000"/>
              </a:lnSpc>
              <a:buFont typeface="Arial" panose="020B0604020202020204" pitchFamily="34" charset="0"/>
              <a:buChar char="•"/>
            </a:pPr>
            <a:r>
              <a:rPr lang="en-US" dirty="0">
                <a:solidFill>
                  <a:srgbClr val="3FA9F5"/>
                </a:solidFill>
                <a:latin typeface="+mn-lt"/>
                <a:cs typeface="+mn-cs"/>
              </a:rPr>
              <a:t>95% </a:t>
            </a:r>
            <a:r>
              <a:rPr lang="en-US" dirty="0">
                <a:latin typeface="+mn-lt"/>
                <a:cs typeface="+mn-cs"/>
              </a:rPr>
              <a:t>of community gardeners give away some produce they grow to people in need, family or friends.</a:t>
            </a:r>
          </a:p>
          <a:p>
            <a:pPr marL="342900" lvl="0" indent="-228600" defTabSz="914400">
              <a:lnSpc>
                <a:spcPct val="90000"/>
              </a:lnSpc>
              <a:buFont typeface="Arial" panose="020B0604020202020204" pitchFamily="34" charset="0"/>
              <a:buChar char="•"/>
            </a:pPr>
            <a:r>
              <a:rPr lang="en-US" dirty="0">
                <a:solidFill>
                  <a:srgbClr val="3FA9F5"/>
                </a:solidFill>
                <a:latin typeface="+mn-lt"/>
                <a:cs typeface="+mn-cs"/>
              </a:rPr>
              <a:t>60%</a:t>
            </a:r>
            <a:r>
              <a:rPr lang="en-US" dirty="0">
                <a:latin typeface="+mn-lt"/>
                <a:cs typeface="+mn-cs"/>
              </a:rPr>
              <a:t> specifically donate to food assistance programs.</a:t>
            </a:r>
          </a:p>
          <a:p>
            <a:pPr marL="342900" lvl="0" indent="-228600" defTabSz="914400">
              <a:lnSpc>
                <a:spcPct val="90000"/>
              </a:lnSpc>
              <a:buFont typeface="Arial" panose="020B0604020202020204" pitchFamily="34" charset="0"/>
              <a:buChar char="•"/>
            </a:pPr>
            <a:r>
              <a:rPr lang="en-US" dirty="0">
                <a:solidFill>
                  <a:srgbClr val="3FA9F5"/>
                </a:solidFill>
                <a:latin typeface="+mn-lt"/>
                <a:cs typeface="+mn-cs"/>
              </a:rPr>
              <a:t>80%</a:t>
            </a:r>
            <a:r>
              <a:rPr lang="en-US" dirty="0">
                <a:latin typeface="+mn-lt"/>
                <a:cs typeface="+mn-cs"/>
              </a:rPr>
              <a:t> of gardeners started gardening as children.</a:t>
            </a:r>
          </a:p>
          <a:p>
            <a:pPr marL="342900" lvl="0" indent="-228600" defTabSz="914400">
              <a:lnSpc>
                <a:spcPct val="90000"/>
              </a:lnSpc>
              <a:buFont typeface="Arial" panose="020B0604020202020204" pitchFamily="34" charset="0"/>
              <a:buChar char="•"/>
            </a:pPr>
            <a:r>
              <a:rPr lang="en-US" dirty="0">
                <a:solidFill>
                  <a:srgbClr val="3FA9F5"/>
                </a:solidFill>
                <a:latin typeface="+mn-lt"/>
                <a:cs typeface="+mn-cs"/>
              </a:rPr>
              <a:t>More than 50% </a:t>
            </a:r>
            <a:r>
              <a:rPr lang="en-US" dirty="0">
                <a:latin typeface="+mn-lt"/>
                <a:cs typeface="+mn-cs"/>
              </a:rPr>
              <a:t>of these gardeners meet national guidelines for fruit and vegetable intake compared to 25% of non-gardeners (</a:t>
            </a:r>
            <a:r>
              <a:rPr lang="en-US" dirty="0">
                <a:latin typeface="+mn-lt"/>
                <a:cs typeface="+mn-cs"/>
                <a:hlinkClick r:id="rId4"/>
              </a:rPr>
              <a:t>www.dug.org</a:t>
            </a:r>
            <a:r>
              <a:rPr lang="en-US" dirty="0">
                <a:latin typeface="+mn-lt"/>
                <a:cs typeface="+mn-cs"/>
              </a:rPr>
              <a:t>).</a:t>
            </a:r>
          </a:p>
          <a:p>
            <a:pPr lvl="0" indent="-228600" defTabSz="914400">
              <a:lnSpc>
                <a:spcPct val="90000"/>
              </a:lnSpc>
              <a:buFont typeface="Arial" panose="020B0604020202020204" pitchFamily="34" charset="0"/>
              <a:buChar char="•"/>
            </a:pPr>
            <a:endParaRPr lang="en-US" dirty="0">
              <a:latin typeface="+mn-lt"/>
              <a:cs typeface="+mn-cs"/>
            </a:endParaRPr>
          </a:p>
          <a:p>
            <a:pPr marL="342900" lvl="0" indent="-228600" defTabSz="914400">
              <a:lnSpc>
                <a:spcPct val="90000"/>
              </a:lnSpc>
              <a:buFont typeface="Arial" panose="020B0604020202020204" pitchFamily="34" charset="0"/>
              <a:buChar char="•"/>
            </a:pPr>
            <a:r>
              <a:rPr lang="en-US" dirty="0">
                <a:latin typeface="+mn-lt"/>
                <a:cs typeface="+mn-cs"/>
              </a:rPr>
              <a:t>Teachers can use greenhouse to grow plants/flowers to </a:t>
            </a:r>
            <a:r>
              <a:rPr lang="en-US" dirty="0">
                <a:solidFill>
                  <a:srgbClr val="3FA9F5"/>
                </a:solidFill>
                <a:latin typeface="+mn-lt"/>
                <a:cs typeface="+mn-cs"/>
              </a:rPr>
              <a:t>generate school revenue </a:t>
            </a:r>
            <a:r>
              <a:rPr lang="en-US" dirty="0">
                <a:latin typeface="+mn-lt"/>
                <a:cs typeface="+mn-cs"/>
              </a:rPr>
              <a:t>(GEM No. 412)</a:t>
            </a:r>
          </a:p>
          <a:p>
            <a:pPr indent="-228600" defTabSz="914400">
              <a:lnSpc>
                <a:spcPct val="90000"/>
              </a:lnSpc>
              <a:buFont typeface="Arial" panose="020B0604020202020204" pitchFamily="34" charset="0"/>
              <a:buChar char="•"/>
            </a:pPr>
            <a:endParaRPr lang="en-US" sz="1600" dirty="0">
              <a:latin typeface="+mn-lt"/>
              <a:cs typeface="+mn-cs"/>
            </a:endParaRPr>
          </a:p>
        </p:txBody>
      </p:sp>
    </p:spTree>
    <p:extLst>
      <p:ext uri="{BB962C8B-B14F-4D97-AF65-F5344CB8AC3E}">
        <p14:creationId xmlns:p14="http://schemas.microsoft.com/office/powerpoint/2010/main" val="3367171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E7E15-A78B-4F99-B027-FC02C6056D79}"/>
              </a:ext>
            </a:extLst>
          </p:cNvPr>
          <p:cNvSpPr>
            <a:spLocks noGrp="1"/>
          </p:cNvSpPr>
          <p:nvPr>
            <p:ph type="title"/>
          </p:nvPr>
        </p:nvSpPr>
        <p:spPr/>
        <p:txBody>
          <a:bodyPr>
            <a:normAutofit fontScale="90000"/>
          </a:bodyPr>
          <a:lstStyle/>
          <a:p>
            <a:r>
              <a:rPr lang="en-US" dirty="0"/>
              <a:t>Relationship with NDA</a:t>
            </a:r>
          </a:p>
        </p:txBody>
      </p:sp>
      <p:sp>
        <p:nvSpPr>
          <p:cNvPr id="5" name="Rectangle 4">
            <a:extLst>
              <a:ext uri="{FF2B5EF4-FFF2-40B4-BE49-F238E27FC236}">
                <a16:creationId xmlns:a16="http://schemas.microsoft.com/office/drawing/2014/main" xmlns="" id="{511B5CE0-A506-4D8E-8CF3-2D4E9A5254FE}"/>
              </a:ext>
            </a:extLst>
          </p:cNvPr>
          <p:cNvSpPr/>
          <p:nvPr/>
        </p:nvSpPr>
        <p:spPr>
          <a:xfrm>
            <a:off x="51295" y="1211212"/>
            <a:ext cx="4948335" cy="4745915"/>
          </a:xfrm>
          <a:prstGeom prst="rect">
            <a:avLst/>
          </a:prstGeom>
        </p:spPr>
        <p:txBody>
          <a:bodyPr wrap="square">
            <a:spAutoFit/>
          </a:bodyPr>
          <a:lstStyle/>
          <a:p>
            <a:pPr marL="342900" lvl="0" indent="-228600" defTabSz="914400">
              <a:lnSpc>
                <a:spcPct val="90000"/>
              </a:lnSpc>
              <a:spcBef>
                <a:spcPct val="20000"/>
              </a:spcBef>
              <a:buFont typeface="Arial" panose="020B0604020202020204" pitchFamily="34" charset="0"/>
              <a:buChar char="•"/>
            </a:pPr>
            <a:r>
              <a:rPr lang="en-US" sz="2800" dirty="0">
                <a:solidFill>
                  <a:prstClr val="black"/>
                </a:solidFill>
                <a:cs typeface="Verdana"/>
              </a:rPr>
              <a:t>Curriculum integration</a:t>
            </a:r>
          </a:p>
          <a:p>
            <a:pPr marL="342900" lvl="0" indent="-228600" defTabSz="914400">
              <a:lnSpc>
                <a:spcPct val="90000"/>
              </a:lnSpc>
              <a:spcBef>
                <a:spcPct val="20000"/>
              </a:spcBef>
              <a:buFont typeface="Arial" panose="020B0604020202020204" pitchFamily="34" charset="0"/>
              <a:buChar char="•"/>
            </a:pPr>
            <a:r>
              <a:rPr lang="en-US" sz="2800" dirty="0">
                <a:solidFill>
                  <a:prstClr val="black"/>
                </a:solidFill>
                <a:cs typeface="Verdana"/>
              </a:rPr>
              <a:t>Food safety skills </a:t>
            </a:r>
          </a:p>
          <a:p>
            <a:pPr marL="114300" lvl="0" defTabSz="914400">
              <a:lnSpc>
                <a:spcPct val="90000"/>
              </a:lnSpc>
              <a:spcBef>
                <a:spcPct val="20000"/>
              </a:spcBef>
            </a:pPr>
            <a:r>
              <a:rPr lang="en-US" sz="2800" dirty="0">
                <a:solidFill>
                  <a:prstClr val="black"/>
                </a:solidFill>
                <a:cs typeface="Verdana"/>
              </a:rPr>
              <a:t>   (labels/hand washing)</a:t>
            </a:r>
          </a:p>
          <a:p>
            <a:pPr marL="342900" lvl="0" indent="-228600" defTabSz="914400">
              <a:lnSpc>
                <a:spcPct val="90000"/>
              </a:lnSpc>
              <a:spcBef>
                <a:spcPct val="20000"/>
              </a:spcBef>
              <a:buFont typeface="Arial" panose="020B0604020202020204" pitchFamily="34" charset="0"/>
              <a:buChar char="•"/>
            </a:pPr>
            <a:r>
              <a:rPr lang="en-US" sz="2800" dirty="0">
                <a:solidFill>
                  <a:prstClr val="black"/>
                </a:solidFill>
                <a:cs typeface="Verdana"/>
              </a:rPr>
              <a:t>Connecting growers to </a:t>
            </a:r>
          </a:p>
          <a:p>
            <a:pPr marL="114300" lvl="0" defTabSz="914400">
              <a:lnSpc>
                <a:spcPct val="90000"/>
              </a:lnSpc>
              <a:spcBef>
                <a:spcPct val="20000"/>
              </a:spcBef>
            </a:pPr>
            <a:r>
              <a:rPr lang="en-US" sz="2800" dirty="0">
                <a:solidFill>
                  <a:prstClr val="black"/>
                </a:solidFill>
                <a:cs typeface="Verdana"/>
              </a:rPr>
              <a:t>   school programs</a:t>
            </a:r>
          </a:p>
          <a:p>
            <a:pPr marL="342900" lvl="0" indent="-228600" defTabSz="914400">
              <a:lnSpc>
                <a:spcPct val="90000"/>
              </a:lnSpc>
              <a:spcBef>
                <a:spcPct val="20000"/>
              </a:spcBef>
              <a:buFont typeface="Arial" panose="020B0604020202020204" pitchFamily="34" charset="0"/>
              <a:buChar char="•"/>
            </a:pPr>
            <a:r>
              <a:rPr lang="en-US" sz="2800" dirty="0">
                <a:solidFill>
                  <a:prstClr val="black"/>
                </a:solidFill>
                <a:cs typeface="Verdana"/>
              </a:rPr>
              <a:t>Funding opportunities: </a:t>
            </a:r>
          </a:p>
          <a:p>
            <a:pPr marL="114300" lvl="0" defTabSz="914400">
              <a:lnSpc>
                <a:spcPct val="90000"/>
              </a:lnSpc>
              <a:spcBef>
                <a:spcPct val="20000"/>
              </a:spcBef>
            </a:pPr>
            <a:r>
              <a:rPr lang="en-US" sz="2800" dirty="0">
                <a:solidFill>
                  <a:prstClr val="black"/>
                </a:solidFill>
                <a:cs typeface="Verdana"/>
              </a:rPr>
              <a:t>   SB 167 &amp; SCBGP</a:t>
            </a:r>
          </a:p>
          <a:p>
            <a:pPr marL="342900" lvl="0" indent="-228600" defTabSz="914400">
              <a:lnSpc>
                <a:spcPct val="90000"/>
              </a:lnSpc>
              <a:spcBef>
                <a:spcPct val="20000"/>
              </a:spcBef>
              <a:buFont typeface="Arial" panose="020B0604020202020204" pitchFamily="34" charset="0"/>
              <a:buChar char="•"/>
            </a:pPr>
            <a:r>
              <a:rPr lang="en-US" sz="2800" dirty="0">
                <a:solidFill>
                  <a:prstClr val="black"/>
                </a:solidFill>
                <a:cs typeface="Verdana"/>
              </a:rPr>
              <a:t>Information sharing</a:t>
            </a:r>
          </a:p>
          <a:p>
            <a:pPr marL="342900" lvl="0" indent="-228600" defTabSz="914400">
              <a:lnSpc>
                <a:spcPct val="90000"/>
              </a:lnSpc>
              <a:spcBef>
                <a:spcPct val="20000"/>
              </a:spcBef>
              <a:buFont typeface="Arial" panose="020B0604020202020204" pitchFamily="34" charset="0"/>
              <a:buChar char="•"/>
            </a:pPr>
            <a:r>
              <a:rPr lang="en-US" sz="2800" dirty="0">
                <a:solidFill>
                  <a:prstClr val="black"/>
                </a:solidFill>
                <a:cs typeface="Verdana"/>
              </a:rPr>
              <a:t>Farm to school </a:t>
            </a:r>
          </a:p>
          <a:p>
            <a:pPr marL="114300" lvl="0" defTabSz="914400">
              <a:lnSpc>
                <a:spcPct val="90000"/>
              </a:lnSpc>
              <a:spcBef>
                <a:spcPct val="20000"/>
              </a:spcBef>
            </a:pPr>
            <a:r>
              <a:rPr lang="en-US" sz="2800" dirty="0">
                <a:solidFill>
                  <a:prstClr val="black"/>
                </a:solidFill>
                <a:cs typeface="Verdana"/>
              </a:rPr>
              <a:t>  webpage resources </a:t>
            </a:r>
          </a:p>
        </p:txBody>
      </p:sp>
      <p:pic>
        <p:nvPicPr>
          <p:cNvPr id="2050" name="Picture 2" descr="Image result for food preparation students">
            <a:extLst>
              <a:ext uri="{FF2B5EF4-FFF2-40B4-BE49-F238E27FC236}">
                <a16:creationId xmlns:a16="http://schemas.microsoft.com/office/drawing/2014/main" xmlns="" id="{CC405C4D-6858-4D32-BB36-2DC152DAA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906" y="1361269"/>
            <a:ext cx="3808767" cy="2544468"/>
          </a:xfrm>
          <a:prstGeom prst="rect">
            <a:avLst/>
          </a:prstGeom>
          <a:noFill/>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pic>
        <p:nvPicPr>
          <p:cNvPr id="2052" name="Picture 4" descr="Image result for hand washing school garden">
            <a:extLst>
              <a:ext uri="{FF2B5EF4-FFF2-40B4-BE49-F238E27FC236}">
                <a16:creationId xmlns:a16="http://schemas.microsoft.com/office/drawing/2014/main" xmlns="" id="{20F033D4-E058-413C-848C-0BB9C96DC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307" y="4073424"/>
            <a:ext cx="3396366" cy="1792527"/>
          </a:xfrm>
          <a:prstGeom prst="rect">
            <a:avLst/>
          </a:prstGeom>
          <a:noFill/>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584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EF66559-1AB7-4DD0-ADF3-BC18C7815786}"/>
              </a:ext>
            </a:extLst>
          </p:cNvPr>
          <p:cNvPicPr>
            <a:picLocks noChangeAspect="1"/>
          </p:cNvPicPr>
          <p:nvPr/>
        </p:nvPicPr>
        <p:blipFill rotWithShape="1">
          <a:blip r:embed="rId3"/>
          <a:srcRect r="28335"/>
          <a:stretch/>
        </p:blipFill>
        <p:spPr>
          <a:xfrm>
            <a:off x="4692565" y="3837890"/>
            <a:ext cx="2861272" cy="2615111"/>
          </a:xfrm>
          <a:prstGeom prst="rect">
            <a:avLst/>
          </a:prstGeom>
          <a:scene3d>
            <a:camera prst="orthographicFront"/>
            <a:lightRig rig="threePt" dir="t"/>
          </a:scene3d>
          <a:sp3d>
            <a:bevelT w="101600" prst="riblet"/>
          </a:sp3d>
        </p:spPr>
      </p:pic>
      <p:sp>
        <p:nvSpPr>
          <p:cNvPr id="2" name="Title 1"/>
          <p:cNvSpPr>
            <a:spLocks noGrp="1"/>
          </p:cNvSpPr>
          <p:nvPr>
            <p:ph type="title"/>
          </p:nvPr>
        </p:nvSpPr>
        <p:spPr>
          <a:xfrm>
            <a:off x="351858" y="18255"/>
            <a:ext cx="7886700" cy="1325563"/>
          </a:xfrm>
        </p:spPr>
        <p:txBody>
          <a:bodyPr vert="horz" lIns="91440" tIns="45720" rIns="91440" bIns="45720" rtlCol="0" anchor="ctr">
            <a:normAutofit/>
          </a:bodyPr>
          <a:lstStyle/>
          <a:p>
            <a:pPr defTabSz="914400">
              <a:lnSpc>
                <a:spcPct val="90000"/>
              </a:lnSpc>
            </a:pPr>
            <a:r>
              <a:rPr lang="en-US" dirty="0">
                <a:solidFill>
                  <a:schemeClr val="tx1"/>
                </a:solidFill>
                <a:latin typeface="+mj-lt"/>
                <a:ea typeface="+mj-ea"/>
                <a:cs typeface="+mj-cs"/>
              </a:rPr>
              <a:t>Our </a:t>
            </a:r>
            <a:r>
              <a:rPr lang="en-US" dirty="0" smtClean="0">
                <a:solidFill>
                  <a:schemeClr val="tx1"/>
                </a:solidFill>
                <a:latin typeface="+mj-lt"/>
                <a:ea typeface="+mj-ea"/>
                <a:cs typeface="+mj-cs"/>
              </a:rPr>
              <a:t>Role-producer certificate</a:t>
            </a:r>
            <a:endParaRPr lang="en-US" dirty="0">
              <a:solidFill>
                <a:schemeClr val="tx1"/>
              </a:solidFill>
              <a:latin typeface="+mj-lt"/>
              <a:ea typeface="+mj-ea"/>
              <a:cs typeface="+mj-cs"/>
            </a:endParaRPr>
          </a:p>
        </p:txBody>
      </p:sp>
      <p:sp>
        <p:nvSpPr>
          <p:cNvPr id="3" name="Content Placeholder 2"/>
          <p:cNvSpPr>
            <a:spLocks noGrp="1"/>
          </p:cNvSpPr>
          <p:nvPr>
            <p:ph sz="quarter" idx="10"/>
          </p:nvPr>
        </p:nvSpPr>
        <p:spPr>
          <a:xfrm>
            <a:off x="388446" y="1335097"/>
            <a:ext cx="3800938" cy="5129110"/>
          </a:xfrm>
        </p:spPr>
        <p:txBody>
          <a:bodyPr vert="horz" lIns="91440" tIns="45720" rIns="91440" bIns="45720" rtlCol="0">
            <a:normAutofit/>
          </a:bodyPr>
          <a:lstStyle/>
          <a:p>
            <a:pPr marL="0" indent="-228600" defTabSz="914400">
              <a:lnSpc>
                <a:spcPct val="90000"/>
              </a:lnSpc>
              <a:buFont typeface="Arial" panose="020B0604020202020204" pitchFamily="34" charset="0"/>
              <a:buChar char="•"/>
            </a:pPr>
            <a:r>
              <a:rPr lang="en-US" sz="2000" b="0" dirty="0">
                <a:latin typeface="+mn-lt"/>
                <a:cs typeface="+mn-cs"/>
              </a:rPr>
              <a:t>NDA is in the process of visiting farms and establishing educational and professional </a:t>
            </a:r>
            <a:r>
              <a:rPr lang="en-US" sz="2000" b="0" dirty="0">
                <a:solidFill>
                  <a:srgbClr val="00B0F0"/>
                </a:solidFill>
                <a:latin typeface="+mn-lt"/>
                <a:cs typeface="+mn-cs"/>
              </a:rPr>
              <a:t>relationships</a:t>
            </a:r>
            <a:r>
              <a:rPr lang="en-US" sz="2000" b="0" dirty="0">
                <a:latin typeface="+mn-lt"/>
                <a:cs typeface="+mn-cs"/>
              </a:rPr>
              <a:t> with the growers.</a:t>
            </a:r>
          </a:p>
          <a:p>
            <a:pPr marL="0" indent="0" defTabSz="914400">
              <a:lnSpc>
                <a:spcPct val="90000"/>
              </a:lnSpc>
              <a:buNone/>
            </a:pPr>
            <a:endParaRPr lang="en-US" sz="2000" b="0" dirty="0">
              <a:latin typeface="+mn-lt"/>
              <a:cs typeface="+mn-cs"/>
            </a:endParaRPr>
          </a:p>
          <a:p>
            <a:pPr marL="0" indent="-228600" defTabSz="914400">
              <a:lnSpc>
                <a:spcPct val="90000"/>
              </a:lnSpc>
              <a:buFont typeface="Arial" panose="020B0604020202020204" pitchFamily="34" charset="0"/>
              <a:buChar char="•"/>
            </a:pPr>
            <a:r>
              <a:rPr lang="en-US" sz="2000" b="0" dirty="0">
                <a:latin typeface="+mn-lt"/>
                <a:cs typeface="+mn-cs"/>
              </a:rPr>
              <a:t>Transferring the grower permits to our </a:t>
            </a:r>
            <a:r>
              <a:rPr lang="en-US" sz="2000" b="0" dirty="0">
                <a:solidFill>
                  <a:srgbClr val="00B0F0"/>
                </a:solidFill>
                <a:latin typeface="+mn-lt"/>
                <a:cs typeface="+mn-cs"/>
              </a:rPr>
              <a:t>online system</a:t>
            </a:r>
            <a:r>
              <a:rPr lang="en-US" sz="2000" b="0" dirty="0">
                <a:latin typeface="+mn-lt"/>
                <a:cs typeface="+mn-cs"/>
              </a:rPr>
              <a:t>.</a:t>
            </a:r>
          </a:p>
          <a:p>
            <a:pPr marL="0" indent="-228600" defTabSz="914400">
              <a:lnSpc>
                <a:spcPct val="90000"/>
              </a:lnSpc>
              <a:buFont typeface="Arial" panose="020B0604020202020204" pitchFamily="34" charset="0"/>
              <a:buChar char="•"/>
            </a:pPr>
            <a:endParaRPr lang="en-US" sz="2000" b="0" dirty="0">
              <a:latin typeface="+mn-lt"/>
              <a:cs typeface="+mn-cs"/>
            </a:endParaRPr>
          </a:p>
          <a:p>
            <a:pPr marL="0" indent="-228600" algn="ctr" defTabSz="914400">
              <a:lnSpc>
                <a:spcPct val="90000"/>
              </a:lnSpc>
              <a:buFont typeface="Arial" panose="020B0604020202020204" pitchFamily="34" charset="0"/>
              <a:buChar char="•"/>
            </a:pPr>
            <a:r>
              <a:rPr lang="en-US" sz="2000" b="0" dirty="0">
                <a:latin typeface="+mn-lt"/>
                <a:cs typeface="+mn-cs"/>
              </a:rPr>
              <a:t>Same date of </a:t>
            </a:r>
            <a:r>
              <a:rPr lang="en-US" sz="2000" b="0" dirty="0">
                <a:solidFill>
                  <a:srgbClr val="00B0F0"/>
                </a:solidFill>
                <a:latin typeface="+mn-lt"/>
                <a:cs typeface="+mn-cs"/>
              </a:rPr>
              <a:t>expiration</a:t>
            </a:r>
            <a:r>
              <a:rPr lang="en-US" sz="2000" b="0" dirty="0">
                <a:latin typeface="+mn-lt"/>
                <a:cs typeface="+mn-cs"/>
              </a:rPr>
              <a:t> for all: 3/31/2019 </a:t>
            </a:r>
          </a:p>
          <a:p>
            <a:pPr marL="0" indent="-228600" defTabSz="914400">
              <a:lnSpc>
                <a:spcPct val="90000"/>
              </a:lnSpc>
              <a:buFont typeface="Arial" panose="020B0604020202020204" pitchFamily="34" charset="0"/>
              <a:buChar char="•"/>
            </a:pPr>
            <a:endParaRPr lang="en-US" sz="2000" b="0" dirty="0">
              <a:latin typeface="+mn-lt"/>
              <a:cs typeface="+mn-cs"/>
            </a:endParaRPr>
          </a:p>
          <a:p>
            <a:pPr marL="0" indent="-228600" defTabSz="914400">
              <a:lnSpc>
                <a:spcPct val="90000"/>
              </a:lnSpc>
              <a:buFont typeface="Arial" panose="020B0604020202020204" pitchFamily="34" charset="0"/>
              <a:buChar char="•"/>
            </a:pPr>
            <a:r>
              <a:rPr lang="en-US" sz="2000" b="0" dirty="0">
                <a:latin typeface="+mn-lt"/>
                <a:cs typeface="+mn-cs"/>
              </a:rPr>
              <a:t>We are </a:t>
            </a:r>
            <a:r>
              <a:rPr lang="en-US" sz="2000" b="0" dirty="0">
                <a:solidFill>
                  <a:srgbClr val="00B0F0"/>
                </a:solidFill>
                <a:latin typeface="+mn-lt"/>
                <a:cs typeface="+mn-cs"/>
              </a:rPr>
              <a:t>learning</a:t>
            </a:r>
            <a:r>
              <a:rPr lang="en-US" sz="2000" b="0" dirty="0">
                <a:latin typeface="+mn-lt"/>
                <a:cs typeface="+mn-cs"/>
              </a:rPr>
              <a:t> from you too and want to be involved to </a:t>
            </a:r>
            <a:r>
              <a:rPr lang="en-US" sz="2000" b="0" dirty="0">
                <a:solidFill>
                  <a:srgbClr val="00B0F0"/>
                </a:solidFill>
                <a:latin typeface="+mn-lt"/>
                <a:cs typeface="+mn-cs"/>
              </a:rPr>
              <a:t>help</a:t>
            </a:r>
            <a:r>
              <a:rPr lang="en-US" sz="2000" b="0" dirty="0">
                <a:latin typeface="+mn-lt"/>
                <a:cs typeface="+mn-cs"/>
              </a:rPr>
              <a:t>!</a:t>
            </a:r>
          </a:p>
        </p:txBody>
      </p:sp>
      <p:pic>
        <p:nvPicPr>
          <p:cNvPr id="5" name="Picture 4">
            <a:extLst>
              <a:ext uri="{FF2B5EF4-FFF2-40B4-BE49-F238E27FC236}">
                <a16:creationId xmlns:a16="http://schemas.microsoft.com/office/drawing/2014/main" xmlns="" id="{35DAB32F-0666-45B9-BDEC-9385B5ED6963}"/>
              </a:ext>
            </a:extLst>
          </p:cNvPr>
          <p:cNvPicPr>
            <a:picLocks noChangeAspect="1"/>
          </p:cNvPicPr>
          <p:nvPr/>
        </p:nvPicPr>
        <p:blipFill>
          <a:blip r:embed="rId4"/>
          <a:stretch>
            <a:fillRect/>
          </a:stretch>
        </p:blipFill>
        <p:spPr>
          <a:xfrm>
            <a:off x="5159158" y="1099302"/>
            <a:ext cx="3632984" cy="2485726"/>
          </a:xfrm>
          <a:prstGeom prst="rect">
            <a:avLst/>
          </a:prstGeom>
          <a:scene3d>
            <a:camera prst="orthographicFront"/>
            <a:lightRig rig="threePt" dir="t"/>
          </a:scene3d>
          <a:sp3d>
            <a:bevelT w="101600" prst="riblet"/>
          </a:sp3d>
        </p:spPr>
      </p:pic>
    </p:spTree>
    <p:extLst>
      <p:ext uri="{BB962C8B-B14F-4D97-AF65-F5344CB8AC3E}">
        <p14:creationId xmlns:p14="http://schemas.microsoft.com/office/powerpoint/2010/main" val="1154786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CEB41C5C-0F34-4DDA-9D7C-5E717F35F6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601007" y="303591"/>
            <a:ext cx="4301693"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FE49856-BD40-4E72-8AEF-EEC22C8FE634}"/>
              </a:ext>
            </a:extLst>
          </p:cNvPr>
          <p:cNvSpPr>
            <a:spLocks noGrp="1"/>
          </p:cNvSpPr>
          <p:nvPr>
            <p:ph type="title"/>
          </p:nvPr>
        </p:nvSpPr>
        <p:spPr>
          <a:xfrm>
            <a:off x="4649764" y="21017"/>
            <a:ext cx="3915950" cy="1344975"/>
          </a:xfrm>
        </p:spPr>
        <p:txBody>
          <a:bodyPr vert="horz" lIns="91440" tIns="45720" rIns="91440" bIns="45720" rtlCol="0" anchor="ctr">
            <a:normAutofit/>
          </a:bodyPr>
          <a:lstStyle/>
          <a:p>
            <a:pPr algn="ctr" defTabSz="914400">
              <a:lnSpc>
                <a:spcPct val="90000"/>
              </a:lnSpc>
            </a:pPr>
            <a:r>
              <a:rPr lang="en-US" sz="4000" kern="1200" dirty="0">
                <a:latin typeface="+mj-lt"/>
                <a:ea typeface="+mj-ea"/>
                <a:cs typeface="+mj-cs"/>
              </a:rPr>
              <a:t>Keep it growing!</a:t>
            </a:r>
          </a:p>
        </p:txBody>
      </p:sp>
      <p:sp>
        <p:nvSpPr>
          <p:cNvPr id="4" name="Text Placeholder 3">
            <a:extLst>
              <a:ext uri="{FF2B5EF4-FFF2-40B4-BE49-F238E27FC236}">
                <a16:creationId xmlns:a16="http://schemas.microsoft.com/office/drawing/2014/main" xmlns="" id="{4B95633B-5183-4F96-B5DB-DC4CA2BFBA6D}"/>
              </a:ext>
            </a:extLst>
          </p:cNvPr>
          <p:cNvSpPr>
            <a:spLocks noGrp="1"/>
          </p:cNvSpPr>
          <p:nvPr>
            <p:ph type="body" sz="quarter" idx="11"/>
          </p:nvPr>
        </p:nvSpPr>
        <p:spPr>
          <a:xfrm>
            <a:off x="4793927" y="1376496"/>
            <a:ext cx="3926617" cy="4677044"/>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700" dirty="0">
                <a:latin typeface="+mn-lt"/>
                <a:cs typeface="+mn-cs"/>
              </a:rPr>
              <a:t>Our </a:t>
            </a:r>
            <a:r>
              <a:rPr lang="en-US" sz="1700" dirty="0">
                <a:solidFill>
                  <a:srgbClr val="3FA9F5"/>
                </a:solidFill>
                <a:latin typeface="+mn-lt"/>
                <a:cs typeface="+mn-cs"/>
              </a:rPr>
              <a:t>future jobs </a:t>
            </a:r>
            <a:r>
              <a:rPr lang="en-US" sz="1700" dirty="0">
                <a:latin typeface="+mn-lt"/>
                <a:cs typeface="+mn-cs"/>
              </a:rPr>
              <a:t>depend on your influence on these little farmers! </a:t>
            </a:r>
          </a:p>
          <a:p>
            <a:pPr indent="-228600" defTabSz="914400">
              <a:lnSpc>
                <a:spcPct val="90000"/>
              </a:lnSpc>
              <a:buFont typeface="Arial" panose="020B0604020202020204" pitchFamily="34" charset="0"/>
              <a:buChar char="•"/>
            </a:pPr>
            <a:endParaRPr lang="en-US" sz="1700" dirty="0">
              <a:latin typeface="+mn-lt"/>
              <a:cs typeface="+mn-cs"/>
            </a:endParaRPr>
          </a:p>
          <a:p>
            <a:pPr indent="-228600" defTabSz="914400">
              <a:lnSpc>
                <a:spcPct val="90000"/>
              </a:lnSpc>
              <a:buFont typeface="Arial" panose="020B0604020202020204" pitchFamily="34" charset="0"/>
              <a:buChar char="•"/>
            </a:pPr>
            <a:r>
              <a:rPr lang="en-US" sz="1700" dirty="0">
                <a:latin typeface="+mn-lt"/>
                <a:cs typeface="+mn-cs"/>
              </a:rPr>
              <a:t>“Exposing young children to gardening at school is an avenue for </a:t>
            </a:r>
            <a:r>
              <a:rPr lang="en-US" sz="1700" dirty="0">
                <a:solidFill>
                  <a:srgbClr val="3FA9F5"/>
                </a:solidFill>
                <a:latin typeface="+mn-lt"/>
                <a:cs typeface="+mn-cs"/>
              </a:rPr>
              <a:t>cultivating future generations of gardeners</a:t>
            </a:r>
            <a:r>
              <a:rPr lang="en-US" sz="1700" dirty="0">
                <a:latin typeface="+mn-lt"/>
                <a:cs typeface="+mn-cs"/>
              </a:rPr>
              <a:t>, as well as future generations of professional horticulturists.” (DeMarco </a:t>
            </a:r>
            <a:r>
              <a:rPr lang="en-US" sz="1700" i="1" dirty="0">
                <a:latin typeface="+mn-lt"/>
                <a:cs typeface="+mn-cs"/>
              </a:rPr>
              <a:t>et al. </a:t>
            </a:r>
            <a:r>
              <a:rPr lang="en-US" sz="1700" dirty="0">
                <a:latin typeface="+mn-lt"/>
                <a:cs typeface="+mn-cs"/>
              </a:rPr>
              <a:t>1999).</a:t>
            </a:r>
          </a:p>
          <a:p>
            <a:pPr indent="-228600" defTabSz="914400">
              <a:lnSpc>
                <a:spcPct val="90000"/>
              </a:lnSpc>
              <a:buFont typeface="Arial" panose="020B0604020202020204" pitchFamily="34" charset="0"/>
              <a:buChar char="•"/>
            </a:pPr>
            <a:endParaRPr lang="en-US" sz="1700" dirty="0">
              <a:latin typeface="+mn-lt"/>
              <a:cs typeface="+mn-cs"/>
            </a:endParaRPr>
          </a:p>
          <a:p>
            <a:pPr indent="-228600" defTabSz="914400">
              <a:lnSpc>
                <a:spcPct val="90000"/>
              </a:lnSpc>
              <a:buFont typeface="Arial" panose="020B0604020202020204" pitchFamily="34" charset="0"/>
              <a:buChar char="•"/>
            </a:pPr>
            <a:r>
              <a:rPr lang="en-US" sz="1700" dirty="0">
                <a:latin typeface="+mn-lt"/>
                <a:cs typeface="+mn-cs"/>
              </a:rPr>
              <a:t>“A critical precursor to </a:t>
            </a:r>
            <a:r>
              <a:rPr lang="en-US" sz="1700" dirty="0">
                <a:solidFill>
                  <a:srgbClr val="3FA9F5"/>
                </a:solidFill>
                <a:latin typeface="+mn-lt"/>
                <a:cs typeface="+mn-cs"/>
              </a:rPr>
              <a:t>producing science literate adults</a:t>
            </a:r>
            <a:r>
              <a:rPr lang="en-US" sz="1700" dirty="0">
                <a:latin typeface="+mn-lt"/>
                <a:cs typeface="+mn-cs"/>
              </a:rPr>
              <a:t> is actively involving kids in experiential science activities when they are young” (Loucks-Horsley </a:t>
            </a:r>
            <a:r>
              <a:rPr lang="en-US" sz="1700" i="1" dirty="0">
                <a:latin typeface="+mn-lt"/>
                <a:cs typeface="+mn-cs"/>
              </a:rPr>
              <a:t>et al.</a:t>
            </a:r>
            <a:r>
              <a:rPr lang="en-US" sz="1700" dirty="0">
                <a:latin typeface="+mn-lt"/>
                <a:cs typeface="+mn-cs"/>
              </a:rPr>
              <a:t>1990).</a:t>
            </a:r>
          </a:p>
        </p:txBody>
      </p:sp>
      <p:pic>
        <p:nvPicPr>
          <p:cNvPr id="5" name="Picture 4">
            <a:extLst>
              <a:ext uri="{FF2B5EF4-FFF2-40B4-BE49-F238E27FC236}">
                <a16:creationId xmlns:a16="http://schemas.microsoft.com/office/drawing/2014/main" xmlns="" id="{1DBCF371-66A6-43E1-8F9E-B59A6D11710A}"/>
              </a:ext>
            </a:extLst>
          </p:cNvPr>
          <p:cNvPicPr>
            <a:picLocks noChangeAspect="1"/>
          </p:cNvPicPr>
          <p:nvPr/>
        </p:nvPicPr>
        <p:blipFill>
          <a:blip r:embed="rId2"/>
          <a:stretch>
            <a:fillRect/>
          </a:stretch>
        </p:blipFill>
        <p:spPr>
          <a:xfrm>
            <a:off x="423456" y="1173604"/>
            <a:ext cx="3760894" cy="4262805"/>
          </a:xfrm>
          <a:prstGeom prst="rect">
            <a:avLst/>
          </a:prstGeom>
        </p:spPr>
      </p:pic>
    </p:spTree>
    <p:extLst>
      <p:ext uri="{BB962C8B-B14F-4D97-AF65-F5344CB8AC3E}">
        <p14:creationId xmlns:p14="http://schemas.microsoft.com/office/powerpoint/2010/main" val="266215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950ABE-F52B-41E6-84C5-BD52A37DB513}"/>
              </a:ext>
            </a:extLst>
          </p:cNvPr>
          <p:cNvSpPr>
            <a:spLocks noGrp="1"/>
          </p:cNvSpPr>
          <p:nvPr>
            <p:ph type="title"/>
          </p:nvPr>
        </p:nvSpPr>
        <p:spPr/>
        <p:txBody>
          <a:bodyPr>
            <a:normAutofit fontScale="90000"/>
          </a:bodyPr>
          <a:lstStyle/>
          <a:p>
            <a:r>
              <a:rPr lang="en-US" dirty="0"/>
              <a:t>First of all: Thank YOU!</a:t>
            </a:r>
          </a:p>
        </p:txBody>
      </p:sp>
      <p:sp>
        <p:nvSpPr>
          <p:cNvPr id="3" name="Content Placeholder 2">
            <a:extLst>
              <a:ext uri="{FF2B5EF4-FFF2-40B4-BE49-F238E27FC236}">
                <a16:creationId xmlns:a16="http://schemas.microsoft.com/office/drawing/2014/main" xmlns="" id="{AA43F9C5-90C0-423E-A8CF-5E0B241C0838}"/>
              </a:ext>
            </a:extLst>
          </p:cNvPr>
          <p:cNvSpPr>
            <a:spLocks noGrp="1"/>
          </p:cNvSpPr>
          <p:nvPr>
            <p:ph sz="quarter" idx="10"/>
          </p:nvPr>
        </p:nvSpPr>
        <p:spPr/>
        <p:txBody>
          <a:bodyPr/>
          <a:lstStyle/>
          <a:p>
            <a:pPr marL="0" indent="0">
              <a:buNone/>
            </a:pPr>
            <a:r>
              <a:rPr lang="en-US" dirty="0"/>
              <a:t>For your role as:</a:t>
            </a:r>
          </a:p>
          <a:p>
            <a:r>
              <a:rPr lang="en-US" b="0" dirty="0"/>
              <a:t>Teachers</a:t>
            </a:r>
          </a:p>
          <a:p>
            <a:r>
              <a:rPr lang="en-US" b="0" dirty="0"/>
              <a:t>Parents</a:t>
            </a:r>
          </a:p>
          <a:p>
            <a:r>
              <a:rPr lang="en-US" b="0" dirty="0"/>
              <a:t>Volunteers</a:t>
            </a:r>
          </a:p>
          <a:p>
            <a:r>
              <a:rPr lang="en-US" b="0" dirty="0"/>
              <a:t>Champions</a:t>
            </a:r>
          </a:p>
          <a:p>
            <a:r>
              <a:rPr lang="en-US" b="0" dirty="0"/>
              <a:t>Role Models</a:t>
            </a:r>
          </a:p>
          <a:p>
            <a:r>
              <a:rPr lang="en-US" b="0" dirty="0"/>
              <a:t>Leaders</a:t>
            </a:r>
          </a:p>
        </p:txBody>
      </p:sp>
      <p:pic>
        <p:nvPicPr>
          <p:cNvPr id="7" name="Picture 6">
            <a:extLst>
              <a:ext uri="{FF2B5EF4-FFF2-40B4-BE49-F238E27FC236}">
                <a16:creationId xmlns:a16="http://schemas.microsoft.com/office/drawing/2014/main" xmlns="" id="{8D8588E6-AFFF-47E9-8BCE-9EBEDCD5777C}"/>
              </a:ext>
            </a:extLst>
          </p:cNvPr>
          <p:cNvPicPr>
            <a:picLocks noChangeAspect="1"/>
          </p:cNvPicPr>
          <p:nvPr/>
        </p:nvPicPr>
        <p:blipFill>
          <a:blip r:embed="rId2"/>
          <a:stretch>
            <a:fillRect/>
          </a:stretch>
        </p:blipFill>
        <p:spPr>
          <a:xfrm>
            <a:off x="4399156" y="1575179"/>
            <a:ext cx="4573300" cy="3707641"/>
          </a:xfrm>
          <a:prstGeom prst="rect">
            <a:avLst/>
          </a:prstGeom>
          <a:scene3d>
            <a:camera prst="orthographicFront"/>
            <a:lightRig rig="threePt" dir="t"/>
          </a:scene3d>
          <a:sp3d>
            <a:bevelT w="101600" prst="riblet"/>
          </a:sp3d>
        </p:spPr>
      </p:pic>
    </p:spTree>
    <p:extLst>
      <p:ext uri="{BB962C8B-B14F-4D97-AF65-F5344CB8AC3E}">
        <p14:creationId xmlns:p14="http://schemas.microsoft.com/office/powerpoint/2010/main" val="3251183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4BEC96-282D-4A73-9CB7-5B5BF132E6AB}"/>
              </a:ext>
            </a:extLst>
          </p:cNvPr>
          <p:cNvSpPr>
            <a:spLocks noGrp="1"/>
          </p:cNvSpPr>
          <p:nvPr>
            <p:ph type="title"/>
          </p:nvPr>
        </p:nvSpPr>
        <p:spPr/>
        <p:txBody>
          <a:bodyPr>
            <a:normAutofit fontScale="90000"/>
          </a:bodyPr>
          <a:lstStyle/>
          <a:p>
            <a:r>
              <a:rPr lang="en-US" dirty="0"/>
              <a:t>Thank you, supporters!</a:t>
            </a:r>
          </a:p>
        </p:txBody>
      </p:sp>
      <p:sp>
        <p:nvSpPr>
          <p:cNvPr id="3" name="Content Placeholder 2">
            <a:extLst>
              <a:ext uri="{FF2B5EF4-FFF2-40B4-BE49-F238E27FC236}">
                <a16:creationId xmlns:a16="http://schemas.microsoft.com/office/drawing/2014/main" xmlns="" id="{EB749E62-6CAE-434E-B82D-AF7054A92A5B}"/>
              </a:ext>
            </a:extLst>
          </p:cNvPr>
          <p:cNvSpPr>
            <a:spLocks noGrp="1"/>
          </p:cNvSpPr>
          <p:nvPr>
            <p:ph sz="quarter" idx="10"/>
          </p:nvPr>
        </p:nvSpPr>
        <p:spPr>
          <a:xfrm>
            <a:off x="449263" y="1560502"/>
            <a:ext cx="4659331" cy="4137035"/>
          </a:xfrm>
          <a:scene3d>
            <a:camera prst="orthographicFront"/>
            <a:lightRig rig="threePt" dir="t"/>
          </a:scene3d>
          <a:sp3d>
            <a:bevelT w="101600" prst="riblet"/>
          </a:sp3d>
        </p:spPr>
        <p:txBody>
          <a:bodyPr/>
          <a:lstStyle/>
          <a:p>
            <a:r>
              <a:rPr lang="en-US" b="0" dirty="0"/>
              <a:t>Farmers</a:t>
            </a:r>
          </a:p>
          <a:p>
            <a:r>
              <a:rPr lang="en-US" b="0" dirty="0"/>
              <a:t>Non-profits</a:t>
            </a:r>
          </a:p>
          <a:p>
            <a:r>
              <a:rPr lang="en-US" b="0" dirty="0"/>
              <a:t>Government agencies</a:t>
            </a:r>
          </a:p>
          <a:p>
            <a:r>
              <a:rPr lang="en-US" b="0" dirty="0"/>
              <a:t>Sponsors</a:t>
            </a:r>
          </a:p>
          <a:p>
            <a:r>
              <a:rPr lang="en-US" b="0" dirty="0"/>
              <a:t>Mountain View Montessori!!!</a:t>
            </a:r>
          </a:p>
        </p:txBody>
      </p:sp>
      <p:pic>
        <p:nvPicPr>
          <p:cNvPr id="4" name="Picture 3">
            <a:extLst>
              <a:ext uri="{FF2B5EF4-FFF2-40B4-BE49-F238E27FC236}">
                <a16:creationId xmlns:a16="http://schemas.microsoft.com/office/drawing/2014/main" xmlns="" id="{B2244605-AAB0-4585-898B-91AAB6442BC5}"/>
              </a:ext>
            </a:extLst>
          </p:cNvPr>
          <p:cNvPicPr>
            <a:picLocks noChangeAspect="1"/>
          </p:cNvPicPr>
          <p:nvPr/>
        </p:nvPicPr>
        <p:blipFill>
          <a:blip r:embed="rId2"/>
          <a:stretch>
            <a:fillRect/>
          </a:stretch>
        </p:blipFill>
        <p:spPr>
          <a:xfrm>
            <a:off x="4056448" y="1277938"/>
            <a:ext cx="4824730" cy="4419599"/>
          </a:xfrm>
          <a:prstGeom prst="rect">
            <a:avLst/>
          </a:prstGeom>
          <a:scene3d>
            <a:camera prst="orthographicFront"/>
            <a:lightRig rig="threePt" dir="t"/>
          </a:scene3d>
          <a:sp3d>
            <a:bevelT w="101600" prst="riblet"/>
          </a:sp3d>
        </p:spPr>
      </p:pic>
    </p:spTree>
    <p:extLst>
      <p:ext uri="{BB962C8B-B14F-4D97-AF65-F5344CB8AC3E}">
        <p14:creationId xmlns:p14="http://schemas.microsoft.com/office/powerpoint/2010/main" val="2117118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E02F3C71-C981-4614-98EA-D6C494F809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56FEBAE4-A133-4645-B199-C91500C310A6}"/>
              </a:ext>
            </a:extLst>
          </p:cNvPr>
          <p:cNvPicPr>
            <a:picLocks noChangeAspect="1"/>
          </p:cNvPicPr>
          <p:nvPr/>
        </p:nvPicPr>
        <p:blipFill>
          <a:blip r:embed="rId2"/>
          <a:stretch>
            <a:fillRect/>
          </a:stretch>
        </p:blipFill>
        <p:spPr>
          <a:xfrm>
            <a:off x="5859531" y="1327440"/>
            <a:ext cx="3031807" cy="1887299"/>
          </a:xfrm>
          <a:prstGeom prst="rect">
            <a:avLst/>
          </a:prstGeom>
          <a:effectLst>
            <a:outerShdw blurRad="50800" dir="5400000" sx="3000" sy="3000" algn="ctr" rotWithShape="0">
              <a:srgbClr val="000000">
                <a:alpha val="43137"/>
              </a:srgbClr>
            </a:outerShdw>
          </a:effectLst>
          <a:scene3d>
            <a:camera prst="orthographicFront"/>
            <a:lightRig rig="threePt" dir="t"/>
          </a:scene3d>
          <a:sp3d>
            <a:bevelT prst="relaxedInset"/>
          </a:sp3d>
        </p:spPr>
      </p:pic>
      <p:pic>
        <p:nvPicPr>
          <p:cNvPr id="5" name="Content Placeholder 4">
            <a:extLst>
              <a:ext uri="{FF2B5EF4-FFF2-40B4-BE49-F238E27FC236}">
                <a16:creationId xmlns:a16="http://schemas.microsoft.com/office/drawing/2014/main" xmlns="" id="{03294A55-DD19-40FA-B644-0FA91C2374AD}"/>
              </a:ext>
            </a:extLst>
          </p:cNvPr>
          <p:cNvPicPr>
            <a:picLocks noGrp="1" noChangeAspect="1"/>
          </p:cNvPicPr>
          <p:nvPr>
            <p:ph sz="quarter" idx="10"/>
          </p:nvPr>
        </p:nvPicPr>
        <p:blipFill>
          <a:blip r:embed="rId3"/>
          <a:stretch>
            <a:fillRect/>
          </a:stretch>
        </p:blipFill>
        <p:spPr>
          <a:xfrm>
            <a:off x="5859531" y="3643261"/>
            <a:ext cx="3031807" cy="1819084"/>
          </a:xfrm>
          <a:prstGeom prst="rect">
            <a:avLst/>
          </a:prstGeom>
          <a:scene3d>
            <a:camera prst="orthographicFront"/>
            <a:lightRig rig="threePt" dir="t"/>
          </a:scene3d>
          <a:sp3d>
            <a:bevelT prst="relaxedInset"/>
            <a:bevelB prst="convex"/>
          </a:sp3d>
        </p:spPr>
      </p:pic>
      <p:sp>
        <p:nvSpPr>
          <p:cNvPr id="2" name="Title 1"/>
          <p:cNvSpPr>
            <a:spLocks noGrp="1"/>
          </p:cNvSpPr>
          <p:nvPr>
            <p:ph type="title"/>
          </p:nvPr>
        </p:nvSpPr>
        <p:spPr>
          <a:xfrm>
            <a:off x="252662" y="21670"/>
            <a:ext cx="7509607" cy="1344975"/>
          </a:xfrm>
        </p:spPr>
        <p:txBody>
          <a:bodyPr vert="horz" lIns="91440" tIns="45720" rIns="91440" bIns="45720" rtlCol="0" anchor="ctr">
            <a:normAutofit/>
          </a:bodyPr>
          <a:lstStyle/>
          <a:p>
            <a:pPr defTabSz="914400">
              <a:lnSpc>
                <a:spcPct val="90000"/>
              </a:lnSpc>
            </a:pPr>
            <a:r>
              <a:rPr lang="en-US" sz="3500" dirty="0">
                <a:latin typeface="+mj-lt"/>
                <a:ea typeface="+mj-ea"/>
                <a:cs typeface="+mj-cs"/>
              </a:rPr>
              <a:t>Your role is important to the  FUTURE!</a:t>
            </a:r>
          </a:p>
        </p:txBody>
      </p:sp>
      <p:sp>
        <p:nvSpPr>
          <p:cNvPr id="4" name="Content Placeholder 3"/>
          <p:cNvSpPr>
            <a:spLocks noGrp="1"/>
          </p:cNvSpPr>
          <p:nvPr>
            <p:ph sz="quarter" idx="11"/>
          </p:nvPr>
        </p:nvSpPr>
        <p:spPr>
          <a:xfrm>
            <a:off x="468434" y="1544574"/>
            <a:ext cx="4653738" cy="4678364"/>
          </a:xfrm>
        </p:spPr>
        <p:txBody>
          <a:bodyPr vert="horz" lIns="91440" tIns="45720" rIns="91440" bIns="45720" rtlCol="0">
            <a:noAutofit/>
          </a:bodyPr>
          <a:lstStyle/>
          <a:p>
            <a:pPr indent="-228600" defTabSz="914400">
              <a:lnSpc>
                <a:spcPct val="90000"/>
              </a:lnSpc>
            </a:pPr>
            <a:r>
              <a:rPr lang="en-US" sz="2400" b="0" dirty="0">
                <a:latin typeface="+mn-lt"/>
                <a:cs typeface="+mn-cs"/>
              </a:rPr>
              <a:t>As our </a:t>
            </a:r>
            <a:r>
              <a:rPr lang="en-US" sz="2400" b="0" dirty="0">
                <a:solidFill>
                  <a:srgbClr val="00B0F0"/>
                </a:solidFill>
                <a:latin typeface="+mn-lt"/>
                <a:cs typeface="+mn-cs"/>
              </a:rPr>
              <a:t>farmers age</a:t>
            </a:r>
            <a:r>
              <a:rPr lang="en-US" sz="2400" b="0" dirty="0">
                <a:latin typeface="+mn-lt"/>
                <a:cs typeface="+mn-cs"/>
              </a:rPr>
              <a:t>, we will need new inquisitive, healthy, strong and ingenious farmers!</a:t>
            </a:r>
          </a:p>
          <a:p>
            <a:pPr marL="0" indent="0" defTabSz="914400">
              <a:lnSpc>
                <a:spcPct val="90000"/>
              </a:lnSpc>
              <a:buNone/>
            </a:pPr>
            <a:endParaRPr lang="en-US" sz="2400" b="0" dirty="0">
              <a:latin typeface="+mn-lt"/>
              <a:cs typeface="+mn-cs"/>
            </a:endParaRPr>
          </a:p>
          <a:p>
            <a:pPr indent="-228600" defTabSz="914400">
              <a:lnSpc>
                <a:spcPct val="90000"/>
              </a:lnSpc>
            </a:pPr>
            <a:r>
              <a:rPr lang="en-US" sz="2400" b="0" dirty="0">
                <a:latin typeface="+mn-lt"/>
                <a:cs typeface="+mn-cs"/>
              </a:rPr>
              <a:t>In 1987, more than 21% of all farmers were 65 and over (Gale, 1993)</a:t>
            </a:r>
          </a:p>
          <a:p>
            <a:pPr marL="0" indent="-228600" defTabSz="914400">
              <a:lnSpc>
                <a:spcPct val="90000"/>
              </a:lnSpc>
            </a:pPr>
            <a:endParaRPr lang="en-US" sz="2400" b="0" dirty="0">
              <a:latin typeface="+mn-lt"/>
              <a:cs typeface="+mn-cs"/>
            </a:endParaRPr>
          </a:p>
          <a:p>
            <a:pPr indent="-228600" defTabSz="914400">
              <a:lnSpc>
                <a:spcPct val="90000"/>
              </a:lnSpc>
            </a:pPr>
            <a:r>
              <a:rPr lang="en-US" sz="2400" b="0" dirty="0">
                <a:latin typeface="+mn-lt"/>
                <a:cs typeface="+mn-cs"/>
              </a:rPr>
              <a:t>In 2012, that percentage went up to 33% (USDA Census 2014)</a:t>
            </a:r>
          </a:p>
        </p:txBody>
      </p:sp>
    </p:spTree>
    <p:extLst>
      <p:ext uri="{BB962C8B-B14F-4D97-AF65-F5344CB8AC3E}">
        <p14:creationId xmlns:p14="http://schemas.microsoft.com/office/powerpoint/2010/main" val="4247480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You are raising the growers of today and of tomorrow</a:t>
            </a:r>
          </a:p>
        </p:txBody>
      </p:sp>
      <p:sp>
        <p:nvSpPr>
          <p:cNvPr id="4" name="Text Placeholder 3"/>
          <p:cNvSpPr>
            <a:spLocks noGrp="1"/>
          </p:cNvSpPr>
          <p:nvPr>
            <p:ph type="body" sz="quarter" idx="11"/>
          </p:nvPr>
        </p:nvSpPr>
        <p:spPr>
          <a:xfrm>
            <a:off x="305924" y="1245013"/>
            <a:ext cx="8237537" cy="1814520"/>
          </a:xfrm>
        </p:spPr>
        <p:txBody>
          <a:bodyPr/>
          <a:lstStyle/>
          <a:p>
            <a:r>
              <a:rPr lang="en-US" dirty="0"/>
              <a:t>Children have a </a:t>
            </a:r>
            <a:r>
              <a:rPr lang="en-US" dirty="0">
                <a:solidFill>
                  <a:srgbClr val="00B0F0"/>
                </a:solidFill>
              </a:rPr>
              <a:t>significant impact on their parents’ habits</a:t>
            </a:r>
            <a:r>
              <a:rPr lang="en-US" dirty="0"/>
              <a:t> and students constantly transfer knowledge from school to home on themes such as:</a:t>
            </a:r>
          </a:p>
          <a:p>
            <a:endParaRPr lang="en-US" dirty="0"/>
          </a:p>
          <a:p>
            <a:pPr marL="342900" indent="-342900">
              <a:buFont typeface="Arial" panose="020B0604020202020204" pitchFamily="34" charset="0"/>
              <a:buChar char="•"/>
            </a:pPr>
            <a:r>
              <a:rPr lang="en-US" dirty="0"/>
              <a:t>Recycling</a:t>
            </a:r>
          </a:p>
          <a:p>
            <a:pPr marL="342900" indent="-342900">
              <a:buFont typeface="Arial" panose="020B0604020202020204" pitchFamily="34" charset="0"/>
              <a:buChar char="•"/>
            </a:pPr>
            <a:r>
              <a:rPr lang="en-US" dirty="0"/>
              <a:t>Stewardship of plants and animals </a:t>
            </a:r>
          </a:p>
          <a:p>
            <a:r>
              <a:rPr lang="en-US" dirty="0"/>
              <a:t>    and the biology of their habitats</a:t>
            </a:r>
          </a:p>
          <a:p>
            <a:pPr marL="342900" indent="-342900">
              <a:buFont typeface="Arial" panose="020B0604020202020204" pitchFamily="34" charset="0"/>
              <a:buChar char="•"/>
            </a:pPr>
            <a:r>
              <a:rPr lang="en-US" dirty="0"/>
              <a:t>Respectful interracial peer relationships </a:t>
            </a:r>
          </a:p>
          <a:p>
            <a:pPr marL="342900" indent="-342900">
              <a:buFont typeface="Arial" panose="020B0604020202020204" pitchFamily="34" charset="0"/>
              <a:buChar char="•"/>
            </a:pPr>
            <a:r>
              <a:rPr lang="en-US" dirty="0"/>
              <a:t>Languages, geography and cultures around the world</a:t>
            </a:r>
          </a:p>
          <a:p>
            <a:endParaRPr lang="en-US" dirty="0"/>
          </a:p>
          <a:p>
            <a:pPr marL="342900" indent="-342900">
              <a:buFont typeface="Arial" panose="020B0604020202020204" pitchFamily="34" charset="0"/>
              <a:buChar char="•"/>
            </a:pPr>
            <a:r>
              <a:rPr lang="en-US" sz="3200" dirty="0"/>
              <a:t>AGRICULTURE at home will have a long-lasting impact in many ways!</a:t>
            </a:r>
          </a:p>
        </p:txBody>
      </p:sp>
      <p:pic>
        <p:nvPicPr>
          <p:cNvPr id="5" name="Picture 4">
            <a:extLst>
              <a:ext uri="{FF2B5EF4-FFF2-40B4-BE49-F238E27FC236}">
                <a16:creationId xmlns:a16="http://schemas.microsoft.com/office/drawing/2014/main" xmlns="" id="{797963B2-7AC3-41F3-8B83-53577E72E33C}"/>
              </a:ext>
            </a:extLst>
          </p:cNvPr>
          <p:cNvPicPr>
            <a:picLocks noChangeAspect="1"/>
          </p:cNvPicPr>
          <p:nvPr/>
        </p:nvPicPr>
        <p:blipFill>
          <a:blip r:embed="rId2"/>
          <a:stretch>
            <a:fillRect/>
          </a:stretch>
        </p:blipFill>
        <p:spPr>
          <a:xfrm>
            <a:off x="6007104" y="1869770"/>
            <a:ext cx="2897996" cy="2168131"/>
          </a:xfrm>
          <a:prstGeom prst="rect">
            <a:avLst/>
          </a:prstGeom>
          <a:effectLst>
            <a:outerShdw blurRad="50800" dist="50800" dir="2340000" algn="ctr" rotWithShape="0">
              <a:srgbClr val="000000">
                <a:alpha val="43137"/>
              </a:srgbClr>
            </a:outerShdw>
          </a:effectLst>
          <a:scene3d>
            <a:camera prst="orthographicFront"/>
            <a:lightRig rig="threePt" dir="t"/>
          </a:scene3d>
          <a:sp3d>
            <a:bevelT w="101600" prst="riblet"/>
          </a:sp3d>
        </p:spPr>
      </p:pic>
    </p:spTree>
    <p:extLst>
      <p:ext uri="{BB962C8B-B14F-4D97-AF65-F5344CB8AC3E}">
        <p14:creationId xmlns:p14="http://schemas.microsoft.com/office/powerpoint/2010/main" val="3736569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C03B76-39C5-4DAB-8245-AC53512ED81F}"/>
              </a:ext>
            </a:extLst>
          </p:cNvPr>
          <p:cNvPicPr/>
          <p:nvPr/>
        </p:nvPicPr>
        <p:blipFill rotWithShape="1">
          <a:blip r:embed="rId2"/>
          <a:srcRect l="16357" r="21004"/>
          <a:stretch/>
        </p:blipFill>
        <p:spPr>
          <a:xfrm>
            <a:off x="5023998" y="4377334"/>
            <a:ext cx="2227957" cy="2047109"/>
          </a:xfrm>
          <a:prstGeom prst="rect">
            <a:avLst/>
          </a:prstGeom>
          <a:scene3d>
            <a:camera prst="orthographicFront"/>
            <a:lightRig rig="threePt" dir="t"/>
          </a:scene3d>
          <a:sp3d>
            <a:bevelT w="101600" prst="riblet"/>
            <a:bevelB w="101600" prst="riblet"/>
          </a:sp3d>
        </p:spPr>
      </p:pic>
      <p:sp>
        <p:nvSpPr>
          <p:cNvPr id="2" name="Title 1">
            <a:extLst>
              <a:ext uri="{FF2B5EF4-FFF2-40B4-BE49-F238E27FC236}">
                <a16:creationId xmlns:a16="http://schemas.microsoft.com/office/drawing/2014/main" xmlns="" id="{C3213DBD-E430-434E-8034-B29A6114E128}"/>
              </a:ext>
            </a:extLst>
          </p:cNvPr>
          <p:cNvSpPr>
            <a:spLocks noGrp="1"/>
          </p:cNvSpPr>
          <p:nvPr>
            <p:ph type="title"/>
          </p:nvPr>
        </p:nvSpPr>
        <p:spPr>
          <a:xfrm>
            <a:off x="252472" y="0"/>
            <a:ext cx="7886700" cy="1325563"/>
          </a:xfrm>
        </p:spPr>
        <p:txBody>
          <a:bodyPr vert="horz" lIns="91440" tIns="45720" rIns="91440" bIns="45720" rtlCol="0" anchor="ctr">
            <a:normAutofit/>
          </a:bodyPr>
          <a:lstStyle/>
          <a:p>
            <a:pPr defTabSz="914400">
              <a:lnSpc>
                <a:spcPct val="90000"/>
              </a:lnSpc>
            </a:pPr>
            <a:r>
              <a:rPr lang="en-US" dirty="0">
                <a:latin typeface="+mj-lt"/>
                <a:ea typeface="+mj-ea"/>
                <a:cs typeface="+mj-cs"/>
              </a:rPr>
              <a:t>Academic Achievement</a:t>
            </a:r>
          </a:p>
        </p:txBody>
      </p:sp>
      <p:sp>
        <p:nvSpPr>
          <p:cNvPr id="4" name="Text Placeholder 3">
            <a:extLst>
              <a:ext uri="{FF2B5EF4-FFF2-40B4-BE49-F238E27FC236}">
                <a16:creationId xmlns:a16="http://schemas.microsoft.com/office/drawing/2014/main" xmlns="" id="{FCAD6041-B830-4939-B747-06F46316C7BB}"/>
              </a:ext>
            </a:extLst>
          </p:cNvPr>
          <p:cNvSpPr>
            <a:spLocks noGrp="1"/>
          </p:cNvSpPr>
          <p:nvPr>
            <p:ph type="body" sz="quarter" idx="11"/>
          </p:nvPr>
        </p:nvSpPr>
        <p:spPr>
          <a:xfrm>
            <a:off x="628650" y="1825625"/>
            <a:ext cx="4455605" cy="4351338"/>
          </a:xfrm>
        </p:spPr>
        <p:txBody>
          <a:bodyPr vert="horz" lIns="91440" tIns="45720" rIns="91440" bIns="45720" rtlCol="0">
            <a:normAutofit/>
          </a:bodyPr>
          <a:lstStyle/>
          <a:p>
            <a:pPr marL="342900" indent="-228600" defTabSz="914400">
              <a:lnSpc>
                <a:spcPct val="90000"/>
              </a:lnSpc>
              <a:buFont typeface="Arial" panose="020B0604020202020204" pitchFamily="34" charset="0"/>
              <a:buChar char="•"/>
            </a:pPr>
            <a:r>
              <a:rPr lang="en-US" sz="2400" dirty="0">
                <a:latin typeface="+mn-lt"/>
                <a:cs typeface="+mn-cs"/>
              </a:rPr>
              <a:t>Inquiry</a:t>
            </a:r>
          </a:p>
          <a:p>
            <a:pPr marL="342900" indent="-228600" defTabSz="914400">
              <a:lnSpc>
                <a:spcPct val="90000"/>
              </a:lnSpc>
              <a:buFont typeface="Arial" panose="020B0604020202020204" pitchFamily="34" charset="0"/>
              <a:buChar char="•"/>
            </a:pPr>
            <a:r>
              <a:rPr lang="en-US" sz="2400" dirty="0">
                <a:latin typeface="+mn-lt"/>
                <a:cs typeface="+mn-cs"/>
              </a:rPr>
              <a:t>Connection to natural world</a:t>
            </a:r>
          </a:p>
          <a:p>
            <a:pPr marL="342900" indent="-228600" defTabSz="914400">
              <a:lnSpc>
                <a:spcPct val="90000"/>
              </a:lnSpc>
              <a:buFont typeface="Arial" panose="020B0604020202020204" pitchFamily="34" charset="0"/>
              <a:buChar char="•"/>
            </a:pPr>
            <a:r>
              <a:rPr lang="en-US" sz="2400" dirty="0">
                <a:latin typeface="+mn-lt"/>
                <a:cs typeface="+mn-cs"/>
              </a:rPr>
              <a:t>Formulation of meaningful questions</a:t>
            </a:r>
          </a:p>
          <a:p>
            <a:pPr marL="342900" indent="-228600" defTabSz="914400">
              <a:lnSpc>
                <a:spcPct val="90000"/>
              </a:lnSpc>
              <a:buFont typeface="Arial" panose="020B0604020202020204" pitchFamily="34" charset="0"/>
              <a:buChar char="•"/>
            </a:pPr>
            <a:r>
              <a:rPr lang="en-US" sz="2400" dirty="0">
                <a:latin typeface="+mn-lt"/>
                <a:cs typeface="+mn-cs"/>
              </a:rPr>
              <a:t>Pleasure in learning</a:t>
            </a:r>
          </a:p>
          <a:p>
            <a:pPr marL="342900" indent="-228600" defTabSz="914400">
              <a:lnSpc>
                <a:spcPct val="90000"/>
              </a:lnSpc>
              <a:buFont typeface="Arial" panose="020B0604020202020204" pitchFamily="34" charset="0"/>
              <a:buChar char="•"/>
            </a:pPr>
            <a:r>
              <a:rPr lang="en-US" sz="2400" dirty="0">
                <a:latin typeface="+mn-lt"/>
                <a:cs typeface="+mn-cs"/>
              </a:rPr>
              <a:t>Positive attitudes</a:t>
            </a:r>
          </a:p>
          <a:p>
            <a:pPr marL="342900" indent="-228600" defTabSz="914400">
              <a:lnSpc>
                <a:spcPct val="90000"/>
              </a:lnSpc>
              <a:buFont typeface="Arial" panose="020B0604020202020204" pitchFamily="34" charset="0"/>
              <a:buChar char="•"/>
            </a:pPr>
            <a:r>
              <a:rPr lang="en-US" sz="2400" dirty="0">
                <a:latin typeface="+mn-lt"/>
                <a:cs typeface="+mn-cs"/>
              </a:rPr>
              <a:t>Score significantly higher on science achievement tests (</a:t>
            </a:r>
            <a:r>
              <a:rPr lang="en-US" sz="2400" dirty="0">
                <a:latin typeface="+mn-lt"/>
                <a:cs typeface="+mn-cs"/>
                <a:hlinkClick r:id="rId3"/>
              </a:rPr>
              <a:t>www.dug.org</a:t>
            </a:r>
            <a:r>
              <a:rPr lang="en-US" sz="2400" dirty="0">
                <a:latin typeface="+mn-lt"/>
                <a:cs typeface="+mn-cs"/>
              </a:rPr>
              <a:t>)</a:t>
            </a:r>
          </a:p>
        </p:txBody>
      </p:sp>
      <p:pic>
        <p:nvPicPr>
          <p:cNvPr id="3" name="Picture 2">
            <a:extLst>
              <a:ext uri="{FF2B5EF4-FFF2-40B4-BE49-F238E27FC236}">
                <a16:creationId xmlns:a16="http://schemas.microsoft.com/office/drawing/2014/main" xmlns="" id="{FA640C6C-70F7-491F-A2FC-4D1B0FEB4A96}"/>
              </a:ext>
            </a:extLst>
          </p:cNvPr>
          <p:cNvPicPr>
            <a:picLocks noChangeAspect="1"/>
          </p:cNvPicPr>
          <p:nvPr/>
        </p:nvPicPr>
        <p:blipFill>
          <a:blip r:embed="rId4"/>
          <a:stretch>
            <a:fillRect/>
          </a:stretch>
        </p:blipFill>
        <p:spPr>
          <a:xfrm>
            <a:off x="6272988" y="246867"/>
            <a:ext cx="2729428" cy="3630405"/>
          </a:xfrm>
          <a:prstGeom prst="rect">
            <a:avLst/>
          </a:prstGeom>
        </p:spPr>
      </p:pic>
    </p:spTree>
    <p:extLst>
      <p:ext uri="{BB962C8B-B14F-4D97-AF65-F5344CB8AC3E}">
        <p14:creationId xmlns:p14="http://schemas.microsoft.com/office/powerpoint/2010/main" val="3622915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448EC6-A1B3-4D60-8CBF-A9E6FF020AEE}"/>
              </a:ext>
            </a:extLst>
          </p:cNvPr>
          <p:cNvSpPr>
            <a:spLocks noGrp="1"/>
          </p:cNvSpPr>
          <p:nvPr>
            <p:ph type="title"/>
          </p:nvPr>
        </p:nvSpPr>
        <p:spPr/>
        <p:txBody>
          <a:bodyPr>
            <a:normAutofit fontScale="90000"/>
          </a:bodyPr>
          <a:lstStyle/>
          <a:p>
            <a:r>
              <a:rPr lang="en-US" dirty="0"/>
              <a:t>Science vs. Real Life</a:t>
            </a:r>
          </a:p>
        </p:txBody>
      </p:sp>
      <p:sp>
        <p:nvSpPr>
          <p:cNvPr id="4" name="Text Placeholder 3">
            <a:extLst>
              <a:ext uri="{FF2B5EF4-FFF2-40B4-BE49-F238E27FC236}">
                <a16:creationId xmlns:a16="http://schemas.microsoft.com/office/drawing/2014/main" xmlns="" id="{F622D25B-6462-4A20-97E4-099046363517}"/>
              </a:ext>
            </a:extLst>
          </p:cNvPr>
          <p:cNvSpPr>
            <a:spLocks noGrp="1"/>
          </p:cNvSpPr>
          <p:nvPr>
            <p:ph type="body" sz="quarter" idx="11"/>
          </p:nvPr>
        </p:nvSpPr>
        <p:spPr>
          <a:xfrm>
            <a:off x="233298" y="1170252"/>
            <a:ext cx="8237537" cy="439738"/>
          </a:xfrm>
        </p:spPr>
        <p:txBody>
          <a:bodyPr/>
          <a:lstStyle/>
          <a:p>
            <a:pPr marL="342900" lvl="0" indent="-342900">
              <a:buFont typeface="Arial" panose="020B0604020202020204" pitchFamily="34" charset="0"/>
              <a:buChar char="•"/>
            </a:pPr>
            <a:r>
              <a:rPr lang="en-US" sz="1600" dirty="0">
                <a:solidFill>
                  <a:prstClr val="black"/>
                </a:solidFill>
              </a:rPr>
              <a:t>“While students begin elementary school exhibiting </a:t>
            </a:r>
            <a:r>
              <a:rPr lang="en-US" sz="1600" dirty="0">
                <a:solidFill>
                  <a:srgbClr val="00B0F0"/>
                </a:solidFill>
              </a:rPr>
              <a:t>spontaneous interest </a:t>
            </a:r>
            <a:r>
              <a:rPr lang="en-US" sz="1600" dirty="0">
                <a:solidFill>
                  <a:prstClr val="black"/>
                </a:solidFill>
              </a:rPr>
              <a:t>in science and math, they often emerge fearing mathematics and disdaining science as too dull and too hard to learn…Research indicates that many teachers, as well as students, believe science to be a set of facts and rules with ‘right’ answers, rather than </a:t>
            </a:r>
            <a:r>
              <a:rPr lang="en-US" sz="1600" dirty="0">
                <a:solidFill>
                  <a:srgbClr val="00B0F0"/>
                </a:solidFill>
              </a:rPr>
              <a:t>a process of discovery with many possible outcomes</a:t>
            </a:r>
            <a:r>
              <a:rPr lang="en-US" sz="1600" dirty="0">
                <a:solidFill>
                  <a:prstClr val="black"/>
                </a:solidFill>
              </a:rPr>
              <a:t>.” (</a:t>
            </a:r>
            <a:r>
              <a:rPr lang="en-US" sz="1600" dirty="0" err="1">
                <a:solidFill>
                  <a:prstClr val="black"/>
                </a:solidFill>
              </a:rPr>
              <a:t>Klemmer</a:t>
            </a:r>
            <a:r>
              <a:rPr lang="en-US" sz="1600" dirty="0">
                <a:solidFill>
                  <a:prstClr val="black"/>
                </a:solidFill>
              </a:rPr>
              <a:t> </a:t>
            </a:r>
            <a:r>
              <a:rPr lang="en-US" sz="1600" i="1" dirty="0">
                <a:solidFill>
                  <a:prstClr val="black"/>
                </a:solidFill>
              </a:rPr>
              <a:t>et al. </a:t>
            </a:r>
            <a:r>
              <a:rPr lang="en-US" sz="1600" dirty="0">
                <a:solidFill>
                  <a:prstClr val="black"/>
                </a:solidFill>
              </a:rPr>
              <a:t>2005) </a:t>
            </a:r>
          </a:p>
          <a:p>
            <a:pPr lvl="0"/>
            <a:endParaRPr lang="en-US" sz="1600" dirty="0">
              <a:solidFill>
                <a:prstClr val="black"/>
              </a:solidFill>
            </a:endParaRPr>
          </a:p>
          <a:p>
            <a:pPr marL="342900" lvl="0" indent="-342900">
              <a:buFont typeface="Arial" panose="020B0604020202020204" pitchFamily="34" charset="0"/>
              <a:buChar char="•"/>
            </a:pPr>
            <a:r>
              <a:rPr lang="en-US" sz="1600" dirty="0">
                <a:solidFill>
                  <a:prstClr val="black"/>
                </a:solidFill>
              </a:rPr>
              <a:t>“Students, in particular, do not see science as connected with society or offering </a:t>
            </a:r>
            <a:r>
              <a:rPr lang="en-US" sz="1600" dirty="0">
                <a:solidFill>
                  <a:srgbClr val="00B0F0"/>
                </a:solidFill>
              </a:rPr>
              <a:t>ways to improve peoples’ lives</a:t>
            </a:r>
            <a:r>
              <a:rPr lang="en-US" sz="1600" dirty="0">
                <a:solidFill>
                  <a:prstClr val="black"/>
                </a:solidFill>
              </a:rPr>
              <a:t>, and many regard it as disconnected and removed from their own daily lives” (</a:t>
            </a:r>
            <a:r>
              <a:rPr lang="en-US" sz="1600" dirty="0" err="1">
                <a:solidFill>
                  <a:prstClr val="black"/>
                </a:solidFill>
              </a:rPr>
              <a:t>Klemmer</a:t>
            </a:r>
            <a:r>
              <a:rPr lang="en-US" sz="1600" dirty="0">
                <a:solidFill>
                  <a:prstClr val="black"/>
                </a:solidFill>
              </a:rPr>
              <a:t> </a:t>
            </a:r>
            <a:r>
              <a:rPr lang="en-US" sz="1600" i="1" dirty="0">
                <a:solidFill>
                  <a:prstClr val="black"/>
                </a:solidFill>
              </a:rPr>
              <a:t>et al. </a:t>
            </a:r>
            <a:r>
              <a:rPr lang="en-US" sz="1600" dirty="0">
                <a:solidFill>
                  <a:prstClr val="black"/>
                </a:solidFill>
              </a:rPr>
              <a:t>2005).</a:t>
            </a:r>
          </a:p>
          <a:p>
            <a:endParaRPr lang="en-US" dirty="0"/>
          </a:p>
        </p:txBody>
      </p:sp>
      <p:pic>
        <p:nvPicPr>
          <p:cNvPr id="5" name="Picture 4">
            <a:extLst>
              <a:ext uri="{FF2B5EF4-FFF2-40B4-BE49-F238E27FC236}">
                <a16:creationId xmlns:a16="http://schemas.microsoft.com/office/drawing/2014/main" xmlns="" id="{BD9A7466-F043-4DC7-BE9D-F60C49C0E8E8}"/>
              </a:ext>
            </a:extLst>
          </p:cNvPr>
          <p:cNvPicPr/>
          <p:nvPr/>
        </p:nvPicPr>
        <p:blipFill>
          <a:blip r:embed="rId2"/>
          <a:stretch>
            <a:fillRect/>
          </a:stretch>
        </p:blipFill>
        <p:spPr>
          <a:xfrm>
            <a:off x="2933178" y="3954996"/>
            <a:ext cx="2987359" cy="2125896"/>
          </a:xfrm>
          <a:prstGeom prst="rect">
            <a:avLst/>
          </a:prstGeom>
          <a:scene3d>
            <a:camera prst="orthographicFront"/>
            <a:lightRig rig="threePt" dir="t"/>
          </a:scene3d>
          <a:sp3d>
            <a:bevelT prst="convex"/>
          </a:sp3d>
        </p:spPr>
      </p:pic>
    </p:spTree>
    <p:extLst>
      <p:ext uri="{BB962C8B-B14F-4D97-AF65-F5344CB8AC3E}">
        <p14:creationId xmlns:p14="http://schemas.microsoft.com/office/powerpoint/2010/main" val="693080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xmlns=""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810700" y="2115117"/>
            <a:ext cx="4732020" cy="0"/>
          </a:xfrm>
          <a:prstGeom prst="line">
            <a:avLst/>
          </a:prstGeom>
          <a:ln>
            <a:solidFill>
              <a:srgbClr val="E5AB4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BF88748A-EFD4-4ECC-9DE8-B0FBA560818D}"/>
              </a:ext>
            </a:extLst>
          </p:cNvPr>
          <p:cNvSpPr>
            <a:spLocks noGrp="1"/>
          </p:cNvSpPr>
          <p:nvPr>
            <p:ph type="title"/>
          </p:nvPr>
        </p:nvSpPr>
        <p:spPr>
          <a:xfrm>
            <a:off x="4097492" y="-230077"/>
            <a:ext cx="4939868" cy="1286160"/>
          </a:xfrm>
        </p:spPr>
        <p:txBody>
          <a:bodyPr vert="horz" lIns="91440" tIns="45720" rIns="91440" bIns="45720" rtlCol="0" anchor="b">
            <a:normAutofit/>
          </a:bodyPr>
          <a:lstStyle/>
          <a:p>
            <a:pPr defTabSz="914400">
              <a:lnSpc>
                <a:spcPct val="90000"/>
              </a:lnSpc>
            </a:pPr>
            <a:r>
              <a:rPr lang="en-US" dirty="0">
                <a:latin typeface="+mj-lt"/>
                <a:ea typeface="+mj-ea"/>
                <a:cs typeface="+mj-cs"/>
              </a:rPr>
              <a:t>Physical Health</a:t>
            </a:r>
          </a:p>
        </p:txBody>
      </p:sp>
      <p:sp>
        <p:nvSpPr>
          <p:cNvPr id="4" name="Text Placeholder 3">
            <a:extLst>
              <a:ext uri="{FF2B5EF4-FFF2-40B4-BE49-F238E27FC236}">
                <a16:creationId xmlns:a16="http://schemas.microsoft.com/office/drawing/2014/main" xmlns="" id="{3CEE539A-2834-4CD4-8A75-6E75A3EA8A4F}"/>
              </a:ext>
            </a:extLst>
          </p:cNvPr>
          <p:cNvSpPr>
            <a:spLocks noGrp="1"/>
          </p:cNvSpPr>
          <p:nvPr>
            <p:ph type="body" sz="quarter" idx="11"/>
          </p:nvPr>
        </p:nvSpPr>
        <p:spPr>
          <a:xfrm>
            <a:off x="3810700" y="2236833"/>
            <a:ext cx="4939867" cy="4797935"/>
          </a:xfrm>
        </p:spPr>
        <p:txBody>
          <a:bodyPr vert="horz" lIns="91440" tIns="45720" rIns="91440" bIns="45720" rtlCol="0">
            <a:normAutofit/>
          </a:bodyPr>
          <a:lstStyle/>
          <a:p>
            <a:pPr marL="342900" indent="-228600" defTabSz="914400">
              <a:lnSpc>
                <a:spcPct val="90000"/>
              </a:lnSpc>
              <a:buFont typeface="Arial" panose="020B0604020202020204" pitchFamily="34" charset="0"/>
              <a:buChar char="•"/>
            </a:pPr>
            <a:r>
              <a:rPr lang="en-US" sz="1800" dirty="0">
                <a:latin typeface="+mn-lt"/>
                <a:cs typeface="+mn-cs"/>
              </a:rPr>
              <a:t>Influences to eat more fruits and vegetables.</a:t>
            </a:r>
          </a:p>
          <a:p>
            <a:pPr marL="342900" indent="-228600" defTabSz="914400">
              <a:lnSpc>
                <a:spcPct val="90000"/>
              </a:lnSpc>
              <a:buFont typeface="Arial" panose="020B0604020202020204" pitchFamily="34" charset="0"/>
              <a:buChar char="•"/>
            </a:pPr>
            <a:r>
              <a:rPr lang="en-US" sz="1800" dirty="0">
                <a:latin typeface="+mn-lt"/>
                <a:cs typeface="+mn-cs"/>
              </a:rPr>
              <a:t>Exposes to healthy food.</a:t>
            </a:r>
          </a:p>
          <a:p>
            <a:pPr marL="342900" indent="-228600" defTabSz="914400">
              <a:lnSpc>
                <a:spcPct val="90000"/>
              </a:lnSpc>
              <a:buFont typeface="Arial" panose="020B0604020202020204" pitchFamily="34" charset="0"/>
              <a:buChar char="•"/>
            </a:pPr>
            <a:r>
              <a:rPr lang="en-US" sz="1800" dirty="0">
                <a:latin typeface="+mn-lt"/>
                <a:cs typeface="+mn-cs"/>
              </a:rPr>
              <a:t>Exposes to </a:t>
            </a:r>
            <a:r>
              <a:rPr lang="en-US" sz="1800" dirty="0">
                <a:solidFill>
                  <a:srgbClr val="00B0F0"/>
                </a:solidFill>
                <a:latin typeface="+mn-lt"/>
                <a:cs typeface="+mn-cs"/>
              </a:rPr>
              <a:t>moderate exercise </a:t>
            </a:r>
            <a:r>
              <a:rPr lang="en-US" sz="1800" dirty="0">
                <a:latin typeface="+mn-lt"/>
                <a:cs typeface="+mn-cs"/>
              </a:rPr>
              <a:t>involved in planting, watering, weeding, fertilizing, mulching and harvesting.</a:t>
            </a:r>
          </a:p>
          <a:p>
            <a:pPr marL="342900" indent="-228600" defTabSz="914400">
              <a:lnSpc>
                <a:spcPct val="90000"/>
              </a:lnSpc>
              <a:buFont typeface="Arial" panose="020B0604020202020204" pitchFamily="34" charset="0"/>
              <a:buChar char="•"/>
            </a:pPr>
            <a:r>
              <a:rPr lang="en-US" sz="1800" dirty="0">
                <a:latin typeface="+mn-lt"/>
                <a:cs typeface="+mn-cs"/>
              </a:rPr>
              <a:t>Can lead to </a:t>
            </a:r>
            <a:r>
              <a:rPr lang="en-US" sz="1800" dirty="0">
                <a:solidFill>
                  <a:srgbClr val="00B0F0"/>
                </a:solidFill>
                <a:latin typeface="+mn-lt"/>
                <a:cs typeface="+mn-cs"/>
              </a:rPr>
              <a:t>lifetime</a:t>
            </a:r>
            <a:r>
              <a:rPr lang="en-US" sz="1800" dirty="0">
                <a:solidFill>
                  <a:srgbClr val="FF0000"/>
                </a:solidFill>
                <a:latin typeface="+mn-lt"/>
                <a:cs typeface="+mn-cs"/>
              </a:rPr>
              <a:t> </a:t>
            </a:r>
            <a:r>
              <a:rPr lang="en-US" sz="1800" dirty="0">
                <a:latin typeface="+mn-lt"/>
                <a:cs typeface="+mn-cs"/>
              </a:rPr>
              <a:t>of gardening. (</a:t>
            </a:r>
            <a:r>
              <a:rPr lang="en-US" sz="1800" u="sng" dirty="0">
                <a:latin typeface="+mn-lt"/>
                <a:cs typeface="+mn-cs"/>
                <a:hlinkClick r:id="rId2"/>
              </a:rPr>
              <a:t>www.dug.org</a:t>
            </a:r>
            <a:r>
              <a:rPr lang="en-US" sz="1800" dirty="0">
                <a:latin typeface="+mn-lt"/>
                <a:cs typeface="+mn-cs"/>
              </a:rPr>
              <a:t>)</a:t>
            </a:r>
          </a:p>
          <a:p>
            <a:pPr marL="342900" indent="-228600" defTabSz="914400">
              <a:lnSpc>
                <a:spcPct val="90000"/>
              </a:lnSpc>
              <a:buFont typeface="Arial" panose="020B0604020202020204" pitchFamily="34" charset="0"/>
              <a:buChar char="•"/>
            </a:pPr>
            <a:r>
              <a:rPr lang="en-US" sz="1800" dirty="0">
                <a:latin typeface="+mn-lt"/>
                <a:cs typeface="+mn-cs"/>
              </a:rPr>
              <a:t>Can incorporate other </a:t>
            </a:r>
            <a:r>
              <a:rPr lang="en-US" sz="1800" dirty="0">
                <a:solidFill>
                  <a:srgbClr val="00B0F0"/>
                </a:solidFill>
                <a:latin typeface="+mn-lt"/>
                <a:cs typeface="+mn-cs"/>
              </a:rPr>
              <a:t>cultural</a:t>
            </a:r>
            <a:r>
              <a:rPr lang="en-US" sz="1800" dirty="0">
                <a:solidFill>
                  <a:srgbClr val="FF0000"/>
                </a:solidFill>
                <a:latin typeface="+mn-lt"/>
                <a:cs typeface="+mn-cs"/>
              </a:rPr>
              <a:t> </a:t>
            </a:r>
            <a:r>
              <a:rPr lang="en-US" sz="1800" dirty="0">
                <a:latin typeface="+mn-lt"/>
                <a:cs typeface="+mn-cs"/>
              </a:rPr>
              <a:t>food knowledge: i.e., Native American “three sisters” garden: corn, beans and squash.</a:t>
            </a:r>
          </a:p>
          <a:p>
            <a:pPr marL="342900" indent="-228600" defTabSz="914400">
              <a:lnSpc>
                <a:spcPct val="90000"/>
              </a:lnSpc>
              <a:buFont typeface="Arial" panose="020B0604020202020204" pitchFamily="34" charset="0"/>
              <a:buChar char="•"/>
            </a:pPr>
            <a:r>
              <a:rPr lang="en-US" sz="1800" dirty="0">
                <a:latin typeface="+mn-lt"/>
                <a:cs typeface="+mn-cs"/>
              </a:rPr>
              <a:t>Can increase </a:t>
            </a:r>
            <a:r>
              <a:rPr lang="en-US" sz="1800" dirty="0">
                <a:solidFill>
                  <a:srgbClr val="00B0F0"/>
                </a:solidFill>
                <a:latin typeface="+mn-lt"/>
                <a:cs typeface="+mn-cs"/>
              </a:rPr>
              <a:t>school salad </a:t>
            </a:r>
            <a:r>
              <a:rPr lang="en-US" sz="1800" dirty="0">
                <a:latin typeface="+mn-lt"/>
                <a:cs typeface="+mn-cs"/>
              </a:rPr>
              <a:t>bar use (GEM No. 412, Oklahoma State University). </a:t>
            </a:r>
          </a:p>
          <a:p>
            <a:pPr marL="342900" indent="-228600" defTabSz="914400">
              <a:lnSpc>
                <a:spcPct val="90000"/>
              </a:lnSpc>
              <a:buFont typeface="Arial" panose="020B0604020202020204" pitchFamily="34" charset="0"/>
              <a:buChar char="•"/>
            </a:pPr>
            <a:endParaRPr lang="en-US" sz="1600" dirty="0">
              <a:latin typeface="+mn-lt"/>
              <a:cs typeface="+mn-cs"/>
            </a:endParaRPr>
          </a:p>
          <a:p>
            <a:pPr marL="342900" indent="-228600" defTabSz="914400">
              <a:lnSpc>
                <a:spcPct val="90000"/>
              </a:lnSpc>
              <a:buFont typeface="Arial" panose="020B0604020202020204" pitchFamily="34" charset="0"/>
              <a:buChar char="•"/>
            </a:pPr>
            <a:endParaRPr lang="en-US" sz="1700" dirty="0">
              <a:latin typeface="+mn-lt"/>
              <a:cs typeface="+mn-cs"/>
            </a:endParaRPr>
          </a:p>
        </p:txBody>
      </p:sp>
      <p:pic>
        <p:nvPicPr>
          <p:cNvPr id="1028" name="Picture 4" descr="Image result for native american three sisters">
            <a:extLst>
              <a:ext uri="{FF2B5EF4-FFF2-40B4-BE49-F238E27FC236}">
                <a16:creationId xmlns:a16="http://schemas.microsoft.com/office/drawing/2014/main" xmlns="" id="{70BFD13A-8991-43A4-AC7D-51E6320E6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0" y="1030032"/>
            <a:ext cx="3705072" cy="4797935"/>
          </a:xfrm>
          <a:prstGeom prst="rect">
            <a:avLst/>
          </a:prstGeom>
          <a:noFill/>
          <a:scene3d>
            <a:camera prst="orthographicFront"/>
            <a:lightRig rig="threePt" dir="t"/>
          </a:scene3d>
          <a:sp3d>
            <a:bevelT w="152400" h="50800" prst="softRound"/>
            <a:bevelB w="101600" prst="riblet"/>
          </a:sp3d>
          <a:extLst/>
        </p:spPr>
      </p:pic>
      <p:sp>
        <p:nvSpPr>
          <p:cNvPr id="3" name="TextBox 2">
            <a:extLst>
              <a:ext uri="{FF2B5EF4-FFF2-40B4-BE49-F238E27FC236}">
                <a16:creationId xmlns:a16="http://schemas.microsoft.com/office/drawing/2014/main" xmlns="" id="{E994F545-1CA0-456D-A7FF-3AA121C6CF70}"/>
              </a:ext>
            </a:extLst>
          </p:cNvPr>
          <p:cNvSpPr txBox="1"/>
          <p:nvPr/>
        </p:nvSpPr>
        <p:spPr>
          <a:xfrm>
            <a:off x="3906547" y="1584641"/>
            <a:ext cx="3461315" cy="369332"/>
          </a:xfrm>
          <a:prstGeom prst="rect">
            <a:avLst/>
          </a:prstGeom>
          <a:noFill/>
        </p:spPr>
        <p:txBody>
          <a:bodyPr wrap="square" rtlCol="0">
            <a:spAutoFit/>
          </a:bodyPr>
          <a:lstStyle/>
          <a:p>
            <a:r>
              <a:rPr lang="en-US" dirty="0"/>
              <a:t>School gardening:</a:t>
            </a:r>
          </a:p>
        </p:txBody>
      </p:sp>
    </p:spTree>
    <p:extLst>
      <p:ext uri="{BB962C8B-B14F-4D97-AF65-F5344CB8AC3E}">
        <p14:creationId xmlns:p14="http://schemas.microsoft.com/office/powerpoint/2010/main" val="4233132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xmlns="" id="{E4B7C1DD-857C-4D03-AAB3-C5C95BD51A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2662" y="321176"/>
            <a:ext cx="5625623"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Image result for children gardening">
            <a:extLst>
              <a:ext uri="{FF2B5EF4-FFF2-40B4-BE49-F238E27FC236}">
                <a16:creationId xmlns:a16="http://schemas.microsoft.com/office/drawing/2014/main" xmlns="" id="{94E8EB94-24E2-49ED-8DD7-FDC37186C2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33" b="-4"/>
          <a:stretch/>
        </p:blipFill>
        <p:spPr bwMode="auto">
          <a:xfrm>
            <a:off x="6292474" y="4020796"/>
            <a:ext cx="2401650" cy="1765864"/>
          </a:xfrm>
          <a:prstGeom prst="rect">
            <a:avLst/>
          </a:prstGeom>
          <a:noFill/>
          <a:scene3d>
            <a:camera prst="orthographicFront"/>
            <a:lightRig rig="threePt" dir="t"/>
          </a:scene3d>
          <a:sp3d>
            <a:bevelT w="114300" prst="hardEdge"/>
          </a:sp3d>
          <a:extLst>
            <a:ext uri="{909E8E84-426E-40DD-AFC4-6F175D3DCCD1}">
              <a14:hiddenFill xmlns:a14="http://schemas.microsoft.com/office/drawing/2010/main">
                <a:solidFill>
                  <a:srgbClr val="FFFFFF"/>
                </a:solidFill>
              </a14:hiddenFill>
            </a:ext>
          </a:extLst>
        </p:spPr>
      </p:pic>
      <p:pic>
        <p:nvPicPr>
          <p:cNvPr id="3074" name="Picture 2" descr="Image result for children gardening">
            <a:extLst>
              <a:ext uri="{FF2B5EF4-FFF2-40B4-BE49-F238E27FC236}">
                <a16:creationId xmlns:a16="http://schemas.microsoft.com/office/drawing/2014/main" xmlns="" id="{D4A993DB-3E51-4D12-A33A-FC096BF6A1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87" r="-2" b="-2"/>
          <a:stretch/>
        </p:blipFill>
        <p:spPr bwMode="auto">
          <a:xfrm>
            <a:off x="6298599" y="306909"/>
            <a:ext cx="2396674" cy="1758252"/>
          </a:xfrm>
          <a:prstGeom prst="rect">
            <a:avLst/>
          </a:prstGeom>
          <a:noFill/>
          <a:scene3d>
            <a:camera prst="orthographicFront"/>
            <a:lightRig rig="threePt" dir="t"/>
          </a:scene3d>
          <a:sp3d>
            <a:bevelT w="114300" prst="hardEdge"/>
          </a:sp3d>
          <a:extLst>
            <a:ext uri="{909E8E84-426E-40DD-AFC4-6F175D3DCCD1}">
              <a14:hiddenFill xmlns:a14="http://schemas.microsoft.com/office/drawing/2010/main">
                <a:solidFill>
                  <a:srgbClr val="FFFFFF"/>
                </a:solidFill>
              </a14:hiddenFill>
            </a:ext>
          </a:extLst>
        </p:spPr>
      </p:pic>
      <p:pic>
        <p:nvPicPr>
          <p:cNvPr id="3078" name="Picture 6" descr="Image result for children gardening">
            <a:extLst>
              <a:ext uri="{FF2B5EF4-FFF2-40B4-BE49-F238E27FC236}">
                <a16:creationId xmlns:a16="http://schemas.microsoft.com/office/drawing/2014/main" xmlns="" id="{C9909440-B203-4F18-9BB9-905830D860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0" r="8104" b="4"/>
          <a:stretch/>
        </p:blipFill>
        <p:spPr bwMode="auto">
          <a:xfrm>
            <a:off x="6291326" y="2155401"/>
            <a:ext cx="2403947" cy="1743428"/>
          </a:xfrm>
          <a:prstGeom prst="rect">
            <a:avLst/>
          </a:prstGeom>
          <a:noFill/>
          <a:scene3d>
            <a:camera prst="orthographicFront"/>
            <a:lightRig rig="threePt" dir="t"/>
          </a:scene3d>
          <a:sp3d>
            <a:bevelT w="114300" prst="hardEdge"/>
            <a:bevelB w="114300" prst="hardEdge"/>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5D70D34A-9BE2-408B-BB83-874F1C078A70}"/>
              </a:ext>
            </a:extLst>
          </p:cNvPr>
          <p:cNvSpPr>
            <a:spLocks noGrp="1"/>
          </p:cNvSpPr>
          <p:nvPr>
            <p:ph type="title"/>
          </p:nvPr>
        </p:nvSpPr>
        <p:spPr>
          <a:xfrm>
            <a:off x="390854" y="119402"/>
            <a:ext cx="5854886" cy="1344975"/>
          </a:xfrm>
        </p:spPr>
        <p:txBody>
          <a:bodyPr vert="horz" lIns="91440" tIns="45720" rIns="91440" bIns="45720" rtlCol="0" anchor="ctr">
            <a:normAutofit/>
          </a:bodyPr>
          <a:lstStyle/>
          <a:p>
            <a:pPr defTabSz="914400">
              <a:lnSpc>
                <a:spcPct val="90000"/>
              </a:lnSpc>
            </a:pPr>
            <a:r>
              <a:rPr lang="en-US" sz="3500" dirty="0">
                <a:solidFill>
                  <a:schemeClr val="tx1"/>
                </a:solidFill>
                <a:latin typeface="+mj-lt"/>
                <a:ea typeface="+mj-ea"/>
                <a:cs typeface="+mj-cs"/>
              </a:rPr>
              <a:t>Social and Emotional Health</a:t>
            </a:r>
          </a:p>
        </p:txBody>
      </p:sp>
      <p:sp>
        <p:nvSpPr>
          <p:cNvPr id="4" name="Text Placeholder 3">
            <a:extLst>
              <a:ext uri="{FF2B5EF4-FFF2-40B4-BE49-F238E27FC236}">
                <a16:creationId xmlns:a16="http://schemas.microsoft.com/office/drawing/2014/main" xmlns="" id="{FC34797E-3B7B-4A71-BD2E-1DEDB4B67D0F}"/>
              </a:ext>
            </a:extLst>
          </p:cNvPr>
          <p:cNvSpPr>
            <a:spLocks noGrp="1"/>
          </p:cNvSpPr>
          <p:nvPr>
            <p:ph type="body" sz="quarter" idx="11"/>
          </p:nvPr>
        </p:nvSpPr>
        <p:spPr>
          <a:xfrm>
            <a:off x="544293" y="1537364"/>
            <a:ext cx="5042359" cy="4684151"/>
          </a:xfrm>
        </p:spPr>
        <p:txBody>
          <a:bodyPr vert="horz" lIns="91440" tIns="45720" rIns="91440" bIns="45720" rtlCol="0">
            <a:normAutofit/>
          </a:bodyPr>
          <a:lstStyle/>
          <a:p>
            <a:pPr marL="342900" indent="-228600" defTabSz="914400">
              <a:lnSpc>
                <a:spcPct val="90000"/>
              </a:lnSpc>
              <a:buFont typeface="Arial" panose="020B0604020202020204" pitchFamily="34" charset="0"/>
              <a:buChar char="•"/>
            </a:pPr>
            <a:r>
              <a:rPr lang="en-US" dirty="0">
                <a:latin typeface="+mn-lt"/>
                <a:cs typeface="+mn-cs"/>
              </a:rPr>
              <a:t>Tend to feel calm, safe, happy and relaxed.</a:t>
            </a:r>
          </a:p>
          <a:p>
            <a:pPr marL="114300" indent="-228600" defTabSz="914400">
              <a:lnSpc>
                <a:spcPct val="90000"/>
              </a:lnSpc>
              <a:buFont typeface="Arial" panose="020B0604020202020204" pitchFamily="34" charset="0"/>
              <a:buChar char="•"/>
            </a:pPr>
            <a:endParaRPr lang="en-US" dirty="0">
              <a:latin typeface="+mn-lt"/>
              <a:cs typeface="+mn-cs"/>
            </a:endParaRPr>
          </a:p>
          <a:p>
            <a:pPr marL="342900" indent="-228600" defTabSz="914400">
              <a:lnSpc>
                <a:spcPct val="90000"/>
              </a:lnSpc>
              <a:buFont typeface="Arial" panose="020B0604020202020204" pitchFamily="34" charset="0"/>
              <a:buChar char="•"/>
            </a:pPr>
            <a:r>
              <a:rPr lang="en-US" dirty="0">
                <a:latin typeface="+mn-lt"/>
                <a:cs typeface="+mn-cs"/>
              </a:rPr>
              <a:t>More likely to accept people different from themselves.</a:t>
            </a:r>
          </a:p>
          <a:p>
            <a:pPr marL="114300" indent="-228600" defTabSz="914400">
              <a:lnSpc>
                <a:spcPct val="90000"/>
              </a:lnSpc>
              <a:buFont typeface="Arial" panose="020B0604020202020204" pitchFamily="34" charset="0"/>
              <a:buChar char="•"/>
            </a:pPr>
            <a:endParaRPr lang="en-US" dirty="0">
              <a:latin typeface="+mn-lt"/>
              <a:cs typeface="+mn-cs"/>
            </a:endParaRPr>
          </a:p>
          <a:p>
            <a:pPr marL="342900" indent="-228600" defTabSz="914400">
              <a:lnSpc>
                <a:spcPct val="90000"/>
              </a:lnSpc>
              <a:buFont typeface="Arial" panose="020B0604020202020204" pitchFamily="34" charset="0"/>
              <a:buChar char="•"/>
            </a:pPr>
            <a:r>
              <a:rPr lang="en-US" dirty="0">
                <a:latin typeface="+mn-lt"/>
                <a:cs typeface="+mn-cs"/>
              </a:rPr>
              <a:t>Increases self-understanding, interpersonal skills, and cooperative skills (</a:t>
            </a:r>
            <a:r>
              <a:rPr lang="en-US" dirty="0">
                <a:latin typeface="+mn-lt"/>
                <a:cs typeface="+mn-cs"/>
                <a:hlinkClick r:id="rId5"/>
              </a:rPr>
              <a:t>www.dug.org</a:t>
            </a:r>
            <a:r>
              <a:rPr lang="en-US" dirty="0">
                <a:latin typeface="+mn-lt"/>
                <a:cs typeface="+mn-cs"/>
              </a:rPr>
              <a:t>).</a:t>
            </a:r>
          </a:p>
          <a:p>
            <a:pPr marL="114300" indent="-228600" defTabSz="914400">
              <a:lnSpc>
                <a:spcPct val="90000"/>
              </a:lnSpc>
              <a:buFont typeface="Arial" panose="020B0604020202020204" pitchFamily="34" charset="0"/>
              <a:buChar char="•"/>
            </a:pPr>
            <a:endParaRPr lang="en-US" dirty="0">
              <a:latin typeface="+mn-lt"/>
              <a:cs typeface="+mn-cs"/>
            </a:endParaRPr>
          </a:p>
          <a:p>
            <a:pPr marL="342900" indent="-228600" defTabSz="914400">
              <a:lnSpc>
                <a:spcPct val="90000"/>
              </a:lnSpc>
              <a:buFont typeface="Arial" panose="020B0604020202020204" pitchFamily="34" charset="0"/>
              <a:buChar char="•"/>
            </a:pPr>
            <a:r>
              <a:rPr lang="en-US" dirty="0">
                <a:latin typeface="+mn-lt"/>
                <a:cs typeface="+mn-cs"/>
              </a:rPr>
              <a:t>Feeling of ownership.</a:t>
            </a:r>
          </a:p>
          <a:p>
            <a:pPr marL="114300" indent="-228600" defTabSz="914400">
              <a:lnSpc>
                <a:spcPct val="90000"/>
              </a:lnSpc>
              <a:buFont typeface="Arial" panose="020B0604020202020204" pitchFamily="34" charset="0"/>
              <a:buChar char="•"/>
            </a:pPr>
            <a:endParaRPr lang="en-US" dirty="0">
              <a:latin typeface="+mn-lt"/>
              <a:cs typeface="+mn-cs"/>
            </a:endParaRPr>
          </a:p>
          <a:p>
            <a:pPr marL="342900" indent="-228600" defTabSz="914400">
              <a:lnSpc>
                <a:spcPct val="90000"/>
              </a:lnSpc>
              <a:buFont typeface="Arial" panose="020B0604020202020204" pitchFamily="34" charset="0"/>
              <a:buChar char="•"/>
            </a:pPr>
            <a:r>
              <a:rPr lang="en-US" dirty="0">
                <a:latin typeface="+mn-lt"/>
                <a:cs typeface="+mn-cs"/>
              </a:rPr>
              <a:t>Constructivist learning theory: hands-on and concrete experiences.</a:t>
            </a:r>
          </a:p>
        </p:txBody>
      </p:sp>
    </p:spTree>
    <p:extLst>
      <p:ext uri="{BB962C8B-B14F-4D97-AF65-F5344CB8AC3E}">
        <p14:creationId xmlns:p14="http://schemas.microsoft.com/office/powerpoint/2010/main" val="2131692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1945</TotalTime>
  <Words>820</Words>
  <Application>Microsoft Office PowerPoint</Application>
  <PresentationFormat>On-screen Show (4:3)</PresentationFormat>
  <Paragraphs>112</Paragraphs>
  <Slides>15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Times New Roman</vt:lpstr>
      <vt:lpstr>Verdana</vt:lpstr>
      <vt:lpstr>Office Theme</vt:lpstr>
      <vt:lpstr>Nevada School Garden Conference</vt:lpstr>
      <vt:lpstr>First of all: Thank YOU!</vt:lpstr>
      <vt:lpstr>Thank you, supporters!</vt:lpstr>
      <vt:lpstr>Your role is important to the  FUTURE!</vt:lpstr>
      <vt:lpstr>You are raising the growers of today and of tomorrow</vt:lpstr>
      <vt:lpstr>Academic Achievement</vt:lpstr>
      <vt:lpstr>Science vs. Real Life</vt:lpstr>
      <vt:lpstr>Physical Health</vt:lpstr>
      <vt:lpstr>Social and Emotional Health</vt:lpstr>
      <vt:lpstr>Social and Emotional Health</vt:lpstr>
      <vt:lpstr>School and Community Benefits</vt:lpstr>
      <vt:lpstr>More school and community benefits!</vt:lpstr>
      <vt:lpstr>Relationship with NDA</vt:lpstr>
      <vt:lpstr>Our Role-producer certificate</vt:lpstr>
      <vt:lpstr>Keep it growing!</vt:lpstr>
    </vt:vector>
  </TitlesOfParts>
  <Company>Department of Agriculture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Allured</dc:creator>
  <cp:lastModifiedBy>Amber Smyer</cp:lastModifiedBy>
  <cp:revision>68</cp:revision>
  <dcterms:created xsi:type="dcterms:W3CDTF">2016-05-31T20:48:23Z</dcterms:created>
  <dcterms:modified xsi:type="dcterms:W3CDTF">2018-04-20T23:08:39Z</dcterms:modified>
</cp:coreProperties>
</file>